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864" r:id="rId2"/>
    <p:sldId id="842" r:id="rId3"/>
    <p:sldId id="841" r:id="rId4"/>
    <p:sldId id="890" r:id="rId5"/>
    <p:sldId id="891" r:id="rId6"/>
    <p:sldId id="892" r:id="rId7"/>
    <p:sldId id="843" r:id="rId8"/>
    <p:sldId id="840" r:id="rId9"/>
    <p:sldId id="845" r:id="rId10"/>
    <p:sldId id="874" r:id="rId11"/>
    <p:sldId id="879" r:id="rId12"/>
    <p:sldId id="846" r:id="rId13"/>
    <p:sldId id="880" r:id="rId14"/>
    <p:sldId id="865" r:id="rId15"/>
    <p:sldId id="886" r:id="rId16"/>
    <p:sldId id="878" r:id="rId17"/>
    <p:sldId id="875" r:id="rId18"/>
    <p:sldId id="871" r:id="rId19"/>
    <p:sldId id="876" r:id="rId20"/>
    <p:sldId id="882" r:id="rId21"/>
    <p:sldId id="887" r:id="rId22"/>
    <p:sldId id="869" r:id="rId23"/>
    <p:sldId id="877" r:id="rId24"/>
    <p:sldId id="888" r:id="rId25"/>
    <p:sldId id="873" r:id="rId26"/>
    <p:sldId id="881" r:id="rId27"/>
    <p:sldId id="856" r:id="rId28"/>
    <p:sldId id="857" r:id="rId29"/>
    <p:sldId id="889" r:id="rId30"/>
    <p:sldId id="885" r:id="rId31"/>
    <p:sldId id="821" r:id="rId32"/>
    <p:sldId id="872" r:id="rId33"/>
    <p:sldId id="883" r:id="rId34"/>
    <p:sldId id="884" r:id="rId35"/>
    <p:sldId id="860" r:id="rId36"/>
    <p:sldId id="861" r:id="rId37"/>
    <p:sldId id="862" r:id="rId38"/>
  </p:sldIdLst>
  <p:sldSz cx="14630400" cy="8229600"/>
  <p:notesSz cx="7102475" cy="9369425"/>
  <p:defaultTextStyle>
    <a:defPPr>
      <a:defRPr lang="en-US"/>
    </a:defPPr>
    <a:lvl1pPr marL="0" algn="l" defTabSz="548606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1pPr>
    <a:lvl2pPr marL="548606" algn="l" defTabSz="548606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2pPr>
    <a:lvl3pPr marL="1097211" algn="l" defTabSz="548606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3pPr>
    <a:lvl4pPr marL="1645817" algn="l" defTabSz="548606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4pPr>
    <a:lvl5pPr marL="2194422" algn="l" defTabSz="548606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5pPr>
    <a:lvl6pPr marL="2743025" algn="l" defTabSz="548606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6pPr>
    <a:lvl7pPr marL="3291633" algn="l" defTabSz="548606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7pPr>
    <a:lvl8pPr marL="3840236" algn="l" defTabSz="548606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8pPr>
    <a:lvl9pPr marL="4388842" algn="l" defTabSz="548606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92">
          <p15:clr>
            <a:srgbClr val="A4A3A4"/>
          </p15:clr>
        </p15:guide>
        <p15:guide id="2" orient="horz" pos="744">
          <p15:clr>
            <a:srgbClr val="A4A3A4"/>
          </p15:clr>
        </p15:guide>
        <p15:guide id="3" pos="522">
          <p15:clr>
            <a:srgbClr val="A4A3A4"/>
          </p15:clr>
        </p15:guide>
        <p15:guide id="4" pos="2904">
          <p15:clr>
            <a:srgbClr val="A4A3A4"/>
          </p15:clr>
        </p15:guide>
        <p15:guide id="5" pos="4622">
          <p15:clr>
            <a:srgbClr val="A4A3A4"/>
          </p15:clr>
        </p15:guide>
        <p15:guide id="6" orient="horz" pos="1256">
          <p15:clr>
            <a:srgbClr val="A4A3A4"/>
          </p15:clr>
        </p15:guide>
        <p15:guide id="7" orient="horz" pos="4989">
          <p15:clr>
            <a:srgbClr val="A4A3A4"/>
          </p15:clr>
        </p15:guide>
        <p15:guide id="8" pos="588">
          <p15:clr>
            <a:srgbClr val="A4A3A4"/>
          </p15:clr>
        </p15:guide>
        <p15:guide id="9" pos="4610">
          <p15:clr>
            <a:srgbClr val="A4A3A4"/>
          </p15:clr>
        </p15:guide>
        <p15:guide id="10" pos="869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1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llian Montgomery" initials="GM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C00"/>
    <a:srgbClr val="FFFFFF"/>
    <a:srgbClr val="7EC1DF"/>
    <a:srgbClr val="DEDEDE"/>
    <a:srgbClr val="68AE64"/>
    <a:srgbClr val="3C3C3C"/>
    <a:srgbClr val="A8B9C8"/>
    <a:srgbClr val="B1D5AF"/>
    <a:srgbClr val="B8C6D2"/>
    <a:srgbClr val="93A8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52" autoAdjust="0"/>
    <p:restoredTop sz="94904" autoAdjust="0"/>
  </p:normalViewPr>
  <p:slideViewPr>
    <p:cSldViewPr snapToGrid="0">
      <p:cViewPr varScale="1">
        <p:scale>
          <a:sx n="99" d="100"/>
          <a:sy n="99" d="100"/>
        </p:scale>
        <p:origin x="200" y="344"/>
      </p:cViewPr>
      <p:guideLst>
        <p:guide orient="horz" pos="4592"/>
        <p:guide orient="horz" pos="744"/>
        <p:guide pos="522"/>
        <p:guide pos="2904"/>
        <p:guide pos="4622"/>
        <p:guide orient="horz" pos="1256"/>
        <p:guide orient="horz" pos="4989"/>
        <p:guide pos="588"/>
        <p:guide pos="4610"/>
        <p:guide pos="86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160" y="192"/>
      </p:cViewPr>
      <p:guideLst>
        <p:guide orient="horz" pos="2951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commentAuthors" Target="commentAuthors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2725" y="0"/>
            <a:ext cx="3078163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83D22D-0F46-4BF4-9660-1D4B24F0D9EA}" type="datetimeFigureOut">
              <a:rPr lang="en-US" smtClean="0">
                <a:latin typeface="Arial" panose="020B0604020202020204" pitchFamily="34" charset="0"/>
              </a:rPr>
              <a:t>10/30/17</a:t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9525"/>
            <a:ext cx="3078163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2725" y="8899525"/>
            <a:ext cx="3078163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151696-4263-4686-8631-6326D8E42C39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1615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68471"/>
          </a:xfrm>
          <a:prstGeom prst="rect">
            <a:avLst/>
          </a:prstGeom>
        </p:spPr>
        <p:txBody>
          <a:bodyPr vert="horz" lIns="94119" tIns="47060" rIns="94119" bIns="4706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68471"/>
          </a:xfrm>
          <a:prstGeom prst="rect">
            <a:avLst/>
          </a:prstGeom>
        </p:spPr>
        <p:txBody>
          <a:bodyPr vert="horz" lIns="94119" tIns="47060" rIns="94119" bIns="4706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7B714F60-978E-4B46-A1E7-4610C4949FB2}" type="datetimeFigureOut">
              <a:rPr lang="en-US" smtClean="0"/>
              <a:pPr/>
              <a:t>10/30/17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5488" y="468313"/>
            <a:ext cx="2895600" cy="16287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119" tIns="47060" rIns="94119" bIns="4706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2179948"/>
            <a:ext cx="5681980" cy="6486770"/>
          </a:xfrm>
          <a:prstGeom prst="rect">
            <a:avLst/>
          </a:prstGeom>
        </p:spPr>
        <p:txBody>
          <a:bodyPr vert="horz" lIns="94119" tIns="47060" rIns="94119" bIns="4706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328"/>
            <a:ext cx="3077739" cy="468471"/>
          </a:xfrm>
          <a:prstGeom prst="rect">
            <a:avLst/>
          </a:prstGeom>
        </p:spPr>
        <p:txBody>
          <a:bodyPr vert="horz" lIns="94119" tIns="47060" rIns="94119" bIns="4706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899328"/>
            <a:ext cx="3077739" cy="468471"/>
          </a:xfrm>
          <a:prstGeom prst="rect">
            <a:avLst/>
          </a:prstGeom>
        </p:spPr>
        <p:txBody>
          <a:bodyPr vert="horz" lIns="94119" tIns="47060" rIns="94119" bIns="4706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338491A7-CDAE-6648-97E4-398EE75EB3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804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48606" rtl="0" eaLnBrk="1" latinLnBrk="0" hangingPunct="1">
      <a:defRPr sz="11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548606" algn="l" defTabSz="548606" rtl="0" eaLnBrk="1" latinLnBrk="0" hangingPunct="1">
      <a:defRPr sz="11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1097211" algn="l" defTabSz="548606" rtl="0" eaLnBrk="1" latinLnBrk="0" hangingPunct="1">
      <a:defRPr sz="11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645817" algn="l" defTabSz="548606" rtl="0" eaLnBrk="1" latinLnBrk="0" hangingPunct="1">
      <a:defRPr sz="11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2194422" algn="l" defTabSz="548606" rtl="0" eaLnBrk="1" latinLnBrk="0" hangingPunct="1">
      <a:defRPr sz="11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743025" algn="l" defTabSz="54860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291633" algn="l" defTabSz="54860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3840236" algn="l" defTabSz="54860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388842" algn="l" defTabSz="54860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6750" y="392113"/>
            <a:ext cx="2938463" cy="1654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10247" y="2185313"/>
            <a:ext cx="6173015" cy="6481405"/>
          </a:xfrm>
        </p:spPr>
        <p:txBody>
          <a:bodyPr/>
          <a:lstStyle/>
          <a:p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78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77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95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12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22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9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66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093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1494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8327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524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017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14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7745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0123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2900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056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042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642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7532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2924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14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717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056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461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3515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703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77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17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63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032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638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93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41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5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843" y="2051920"/>
            <a:ext cx="13167362" cy="5431156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defRPr sz="3200">
                <a:solidFill>
                  <a:schemeClr val="accent2"/>
                </a:solidFill>
              </a:defRPr>
            </a:lvl1pPr>
            <a:lvl2pPr marL="891485" indent="-342878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2400">
                <a:solidFill>
                  <a:schemeClr val="accent2"/>
                </a:solidFill>
              </a:defRPr>
            </a:lvl3pPr>
            <a:lvl4pPr marL="1920117" indent="-274304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5021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lower_blue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1443045" y="5243938"/>
            <a:ext cx="3184346" cy="29942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88802" y="1716143"/>
            <a:ext cx="13167550" cy="592454"/>
          </a:xfrm>
          <a:prstGeom prst="rect">
            <a:avLst/>
          </a:prstGeom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400"/>
              </a:spcBef>
              <a:buNone/>
              <a:defRPr sz="3200" cap="none" spc="-61" baseline="0">
                <a:solidFill>
                  <a:schemeClr val="accent2"/>
                </a:solidFill>
              </a:defRPr>
            </a:lvl1pPr>
            <a:lvl2pPr marL="548606" indent="0">
              <a:buNone/>
              <a:defRPr sz="3400">
                <a:solidFill>
                  <a:schemeClr val="tx1"/>
                </a:solidFill>
              </a:defRPr>
            </a:lvl2pPr>
            <a:lvl3pPr marL="1097211" indent="0">
              <a:buNone/>
              <a:defRPr sz="2400">
                <a:solidFill>
                  <a:schemeClr val="tx1"/>
                </a:solidFill>
              </a:defRPr>
            </a:lvl3pPr>
            <a:lvl4pPr marL="1645813" indent="0">
              <a:buNone/>
              <a:defRPr sz="2300">
                <a:solidFill>
                  <a:schemeClr val="tx1"/>
                </a:solidFill>
              </a:defRPr>
            </a:lvl4pPr>
            <a:lvl5pPr marL="2194418" indent="0">
              <a:buNone/>
              <a:defRPr sz="2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40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_Color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lower_blue.png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7447" y="5222008"/>
            <a:ext cx="3219992" cy="30061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88802" y="1716143"/>
            <a:ext cx="13167550" cy="592454"/>
          </a:xfrm>
          <a:prstGeom prst="rect">
            <a:avLst/>
          </a:prstGeom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400"/>
              </a:spcBef>
              <a:buNone/>
              <a:defRPr sz="3200" cap="none" spc="-61" baseline="0">
                <a:solidFill>
                  <a:schemeClr val="accent2"/>
                </a:solidFill>
              </a:defRPr>
            </a:lvl1pPr>
            <a:lvl2pPr marL="548606" indent="0">
              <a:buNone/>
              <a:defRPr sz="3400">
                <a:solidFill>
                  <a:schemeClr val="tx1"/>
                </a:solidFill>
              </a:defRPr>
            </a:lvl2pPr>
            <a:lvl3pPr marL="1097211" indent="0">
              <a:buNone/>
              <a:defRPr sz="2400">
                <a:solidFill>
                  <a:schemeClr val="tx1"/>
                </a:solidFill>
              </a:defRPr>
            </a:lvl3pPr>
            <a:lvl4pPr marL="1645813" indent="0">
              <a:buNone/>
              <a:defRPr sz="2300">
                <a:solidFill>
                  <a:schemeClr val="tx1"/>
                </a:solidFill>
              </a:defRPr>
            </a:lvl4pPr>
            <a:lvl5pPr marL="2194418" indent="0">
              <a:buNone/>
              <a:defRPr sz="2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</p:spTree>
    <p:extLst>
      <p:ext uri="{BB962C8B-B14F-4D97-AF65-F5344CB8AC3E}">
        <p14:creationId xmlns:p14="http://schemas.microsoft.com/office/powerpoint/2010/main" val="317047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87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lower_blue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1443045" y="5243938"/>
            <a:ext cx="3184346" cy="29942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47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Color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lower_blue.png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7447" y="5222008"/>
            <a:ext cx="3219992" cy="30061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</p:spTree>
    <p:extLst>
      <p:ext uri="{BB962C8B-B14F-4D97-AF65-F5344CB8AC3E}">
        <p14:creationId xmlns:p14="http://schemas.microsoft.com/office/powerpoint/2010/main" val="294581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lower_blue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1443045" y="5243938"/>
            <a:ext cx="3184346" cy="299423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51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lor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lower_blue.png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7447" y="5222008"/>
            <a:ext cx="3219992" cy="300611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85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2883" y="2918809"/>
            <a:ext cx="6309360" cy="4741547"/>
          </a:xfrm>
          <a:prstGeom prst="rect">
            <a:avLst/>
          </a:prstGeom>
        </p:spPr>
        <p:txBody>
          <a:bodyPr lIns="91425" tIns="45713" rIns="91425" bIns="45713"/>
          <a:lstStyle>
            <a:lvl1pPr marL="276624" indent="-276624"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defRPr sz="2800">
                <a:solidFill>
                  <a:schemeClr val="accent2"/>
                </a:solidFill>
              </a:defRPr>
            </a:lvl1pPr>
            <a:lvl2pPr marL="682977" indent="-272810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accent2"/>
                </a:solidFill>
              </a:defRPr>
            </a:lvl2pPr>
            <a:lvl3pPr marL="1102684" indent="-272810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2000">
                <a:solidFill>
                  <a:schemeClr val="accent2"/>
                </a:solidFill>
              </a:defRPr>
            </a:lvl3pPr>
            <a:lvl4pPr marL="1512852" indent="-272810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1800">
                <a:solidFill>
                  <a:schemeClr val="accent2"/>
                </a:solidFill>
              </a:defRPr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73051" y="2918809"/>
            <a:ext cx="6309360" cy="4741547"/>
          </a:xfrm>
          <a:prstGeom prst="rect">
            <a:avLst/>
          </a:prstGeom>
        </p:spPr>
        <p:txBody>
          <a:bodyPr lIns="91425" tIns="45713" rIns="91425" bIns="45713"/>
          <a:lstStyle>
            <a:lvl1pPr marL="276624" indent="-276624"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defRPr sz="2800">
                <a:solidFill>
                  <a:schemeClr val="accent2"/>
                </a:solidFill>
              </a:defRPr>
            </a:lvl1pPr>
            <a:lvl2pPr marL="682977" indent="-272810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accent2"/>
                </a:solidFill>
              </a:defRPr>
            </a:lvl2pPr>
            <a:lvl3pPr marL="1241951" indent="-272810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2000">
                <a:solidFill>
                  <a:schemeClr val="accent2"/>
                </a:solidFill>
              </a:defRPr>
            </a:lvl3pPr>
            <a:lvl4pPr marL="1779938" indent="-272810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tabLst/>
              <a:defRPr sz="1800">
                <a:solidFill>
                  <a:schemeClr val="accent2"/>
                </a:solidFill>
              </a:defRPr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2883" y="1927366"/>
            <a:ext cx="6309360" cy="76771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30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673051" y="1927366"/>
            <a:ext cx="6309360" cy="76771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30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14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itle w Content, Left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14630400" cy="82296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887" tIns="54942" rIns="109887" bIns="54942"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pic>
        <p:nvPicPr>
          <p:cNvPr id="2" name="Picture 1" descr="testytest2.png"/>
          <p:cNvPicPr>
            <a:picLocks noChangeAspect="1"/>
          </p:cNvPicPr>
          <p:nvPr userDrawn="1"/>
        </p:nvPicPr>
        <p:blipFill rotWithShape="1">
          <a:blip r:embed="rId2" cstate="screen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flipH="1">
            <a:off x="0" y="2"/>
            <a:ext cx="14630400" cy="822960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887" tIns="54942" rIns="109887" bIns="54942"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46871" y="1139566"/>
            <a:ext cx="8970442" cy="590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>
              <a:lnSpc>
                <a:spcPct val="80000"/>
              </a:lnSpc>
              <a:spcAft>
                <a:spcPts val="1199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462255" y="2088304"/>
            <a:ext cx="9033904" cy="5200228"/>
          </a:xfrm>
          <a:prstGeom prst="rect">
            <a:avLst/>
          </a:prstGeom>
        </p:spPr>
        <p:txBody>
          <a:bodyPr lIns="109887" tIns="54942" rIns="109887" bIns="54942"/>
          <a:lstStyle>
            <a:lvl1pPr marL="411455" indent="-411455"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3200">
                <a:solidFill>
                  <a:schemeClr val="accent2"/>
                </a:solidFill>
              </a:defRPr>
            </a:lvl1pPr>
            <a:lvl2pPr marL="891485" indent="-342878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>
                <a:solidFill>
                  <a:schemeClr val="accent2"/>
                </a:solidFill>
              </a:defRPr>
            </a:lvl2pPr>
            <a:lvl3pPr marL="1371515" indent="-274304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accent2"/>
                </a:solidFill>
              </a:defRPr>
            </a:lvl3pPr>
            <a:lvl4pPr marL="1920117" indent="-274304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4pPr>
            <a:lvl5pPr marL="2468722" indent="-274304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" y="0"/>
            <a:ext cx="3998081" cy="8229600"/>
          </a:xfrm>
          <a:prstGeom prst="rect">
            <a:avLst/>
          </a:prstGeom>
        </p:spPr>
        <p:txBody>
          <a:bodyPr lIns="109887" tIns="54942" rIns="109887" bIns="54942" anchor="ctr" anchorCtr="0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  <p:sp>
        <p:nvSpPr>
          <p:cNvPr id="13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587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14630400" cy="82296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887" tIns="54942" rIns="109887" bIns="54942"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pic>
        <p:nvPicPr>
          <p:cNvPr id="13" name="Picture 12" descr="longwindowperspective.jpg"/>
          <p:cNvPicPr>
            <a:picLocks noChangeAspect="1"/>
          </p:cNvPicPr>
          <p:nvPr userDrawn="1"/>
        </p:nvPicPr>
        <p:blipFill rotWithShape="1">
          <a:blip r:embed="rId2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2" b="1055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46871" y="1139566"/>
            <a:ext cx="8970442" cy="590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b" anchorCtr="0">
            <a:spAutoFit/>
          </a:bodyPr>
          <a:lstStyle>
            <a:lvl1pPr>
              <a:lnSpc>
                <a:spcPct val="90000"/>
              </a:lnSpc>
              <a:spcAft>
                <a:spcPts val="1441"/>
              </a:spcAft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>
              <a:lnSpc>
                <a:spcPct val="80000"/>
              </a:lnSpc>
              <a:spcAft>
                <a:spcPts val="1199"/>
              </a:spcAft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" y="0"/>
            <a:ext cx="3998081" cy="8229600"/>
          </a:xfrm>
          <a:prstGeom prst="rect">
            <a:avLst/>
          </a:prstGeom>
        </p:spPr>
        <p:txBody>
          <a:bodyPr lIns="109887" tIns="54942" rIns="109887" bIns="54942" anchor="ctr" anchorCtr="0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988644" y="3366639"/>
            <a:ext cx="7698751" cy="1891666"/>
          </a:xfrm>
          <a:prstGeom prst="rect">
            <a:avLst/>
          </a:prstGeom>
        </p:spPr>
        <p:txBody>
          <a:bodyPr lIns="109887" tIns="54942" rIns="109887" bIns="54942" anchor="ctr" anchorCtr="0"/>
          <a:lstStyle>
            <a:lvl1pPr marL="139267" indent="-139267">
              <a:lnSpc>
                <a:spcPct val="95000"/>
              </a:lnSpc>
              <a:spcBef>
                <a:spcPts val="900"/>
              </a:spcBef>
              <a:buNone/>
              <a:tabLst>
                <a:tab pos="8115599" algn="r"/>
              </a:tabLst>
              <a:defRPr sz="2900">
                <a:solidFill>
                  <a:schemeClr val="accent2"/>
                </a:solidFill>
              </a:defRPr>
            </a:lvl1pPr>
            <a:lvl2pPr marL="548606" indent="0">
              <a:buNone/>
              <a:defRPr sz="2900">
                <a:solidFill>
                  <a:schemeClr val="accent2"/>
                </a:solidFill>
              </a:defRPr>
            </a:lvl2pPr>
            <a:lvl3pPr marL="1097211" indent="0">
              <a:buNone/>
              <a:defRPr sz="2900">
                <a:solidFill>
                  <a:schemeClr val="accent2"/>
                </a:solidFill>
              </a:defRPr>
            </a:lvl3pPr>
            <a:lvl4pPr marL="1645813" indent="0">
              <a:buNone/>
              <a:defRPr sz="2900">
                <a:solidFill>
                  <a:schemeClr val="accent2"/>
                </a:solidFill>
              </a:defRPr>
            </a:lvl4pPr>
            <a:lvl5pPr marL="2194418" indent="0">
              <a:buNone/>
              <a:defRPr sz="29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  <p:sp>
        <p:nvSpPr>
          <p:cNvPr id="12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938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14630400" cy="82296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887" tIns="54942" rIns="109887" bIns="54942"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pic>
        <p:nvPicPr>
          <p:cNvPr id="2" name="Picture 1" descr="testytest2.png"/>
          <p:cNvPicPr>
            <a:picLocks noChangeAspect="1"/>
          </p:cNvPicPr>
          <p:nvPr userDrawn="1"/>
        </p:nvPicPr>
        <p:blipFill rotWithShape="1">
          <a:blip r:embed="rId2" cstate="screen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Picture 2" descr="responsive_pallete.png"/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956" y="4503152"/>
            <a:ext cx="7700009" cy="93128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06220" y="2579408"/>
            <a:ext cx="8055056" cy="1772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b" anchorCtr="0">
            <a:spAutoFit/>
          </a:bodyPr>
          <a:lstStyle>
            <a:lvl1pPr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defRPr lang="en-US" sz="72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>
              <a:lnSpc>
                <a:spcPct val="80000"/>
              </a:lnSpc>
              <a:spcAft>
                <a:spcPts val="1199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0"/>
          </p:nvPr>
        </p:nvSpPr>
        <p:spPr>
          <a:xfrm>
            <a:off x="1109174" y="4747696"/>
            <a:ext cx="8055218" cy="548788"/>
          </a:xfrm>
          <a:prstGeom prst="rect">
            <a:avLst/>
          </a:prstGeom>
          <a:noFill/>
          <a:ln>
            <a:noFill/>
          </a:ln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900"/>
              </a:spcBef>
              <a:buNone/>
              <a:defRPr sz="3400" cap="none" spc="-61" baseline="0">
                <a:solidFill>
                  <a:schemeClr val="tx1"/>
                </a:solidFill>
              </a:defRPr>
            </a:lvl1pPr>
            <a:lvl2pPr marL="548606" indent="0">
              <a:buNone/>
              <a:defRPr sz="2900" cap="all" baseline="0">
                <a:solidFill>
                  <a:schemeClr val="accent2"/>
                </a:solidFill>
              </a:defRPr>
            </a:lvl2pPr>
            <a:lvl3pPr marL="1097211" indent="0">
              <a:buNone/>
              <a:defRPr sz="2900" cap="all" baseline="0">
                <a:solidFill>
                  <a:schemeClr val="accent2"/>
                </a:solidFill>
              </a:defRPr>
            </a:lvl3pPr>
            <a:lvl4pPr marL="1645813" indent="0">
              <a:buNone/>
              <a:defRPr sz="2900" cap="all" baseline="0">
                <a:solidFill>
                  <a:schemeClr val="accent2"/>
                </a:solidFill>
              </a:defRPr>
            </a:lvl4pPr>
            <a:lvl5pPr marL="2194418" indent="0">
              <a:buNone/>
              <a:defRPr sz="29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1"/>
          </p:nvPr>
        </p:nvSpPr>
        <p:spPr>
          <a:xfrm>
            <a:off x="1109174" y="5928803"/>
            <a:ext cx="8034064" cy="781050"/>
          </a:xfrm>
          <a:prstGeom prst="rect">
            <a:avLst/>
          </a:prstGeom>
          <a:noFill/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900"/>
              </a:spcBef>
              <a:buNone/>
              <a:defRPr sz="3000" cap="none" spc="-61" baseline="0">
                <a:solidFill>
                  <a:schemeClr val="accent2"/>
                </a:solidFill>
              </a:defRPr>
            </a:lvl1pPr>
            <a:lvl2pPr marL="548606" indent="0">
              <a:buNone/>
              <a:defRPr sz="2400" cap="all" baseline="0">
                <a:solidFill>
                  <a:schemeClr val="accent2"/>
                </a:solidFill>
              </a:defRPr>
            </a:lvl2pPr>
            <a:lvl3pPr marL="1097211" indent="0">
              <a:buNone/>
              <a:defRPr sz="2400" cap="all" baseline="0">
                <a:solidFill>
                  <a:schemeClr val="accent2"/>
                </a:solidFill>
              </a:defRPr>
            </a:lvl3pPr>
            <a:lvl4pPr marL="1645813" indent="0">
              <a:buNone/>
              <a:defRPr sz="2400" cap="all" baseline="0">
                <a:solidFill>
                  <a:schemeClr val="accent2"/>
                </a:solidFill>
              </a:defRPr>
            </a:lvl4pPr>
            <a:lvl5pPr marL="2194418" indent="0">
              <a:buNone/>
              <a:defRPr sz="24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</a:t>
            </a:r>
            <a:endParaRPr lang="en-US" dirty="0"/>
          </a:p>
        </p:txBody>
      </p:sp>
      <p:pic>
        <p:nvPicPr>
          <p:cNvPr id="9" name="Picture 8" descr="juniper_cmyk.png"/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0000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-100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09631" y="432094"/>
            <a:ext cx="2280998" cy="62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4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Left, Content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hiteroom.jpg"/>
          <p:cNvPicPr>
            <a:picLocks noChangeAspect="1"/>
          </p:cNvPicPr>
          <p:nvPr userDrawn="1"/>
        </p:nvPicPr>
        <p:blipFill rotWithShape="1">
          <a:blip r:embed="rId2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14630401" cy="82296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597744" y="1678307"/>
            <a:ext cx="3681949" cy="4191000"/>
          </a:xfrm>
          <a:prstGeom prst="rect">
            <a:avLst/>
          </a:prstGeom>
        </p:spPr>
        <p:txBody>
          <a:bodyPr lIns="109887" tIns="54942" rIns="109887" bIns="54942" anchor="ctr" anchorCtr="0"/>
          <a:lstStyle>
            <a:lvl1pPr marL="0" indent="0" algn="r">
              <a:lnSpc>
                <a:spcPct val="95000"/>
              </a:lnSpc>
              <a:spcBef>
                <a:spcPts val="900"/>
              </a:spcBef>
              <a:buNone/>
              <a:defRPr sz="4700" spc="-61" baseline="0">
                <a:solidFill>
                  <a:schemeClr val="tx1"/>
                </a:solidFill>
              </a:defRPr>
            </a:lvl1pPr>
            <a:lvl2pPr marL="548606" indent="0" algn="r">
              <a:lnSpc>
                <a:spcPct val="95000"/>
              </a:lnSpc>
              <a:spcBef>
                <a:spcPts val="0"/>
              </a:spcBef>
              <a:buNone/>
              <a:defRPr sz="4300" spc="-61" baseline="0">
                <a:solidFill>
                  <a:srgbClr val="344A58"/>
                </a:solidFill>
              </a:defRPr>
            </a:lvl2pPr>
            <a:lvl3pPr marL="1097211" indent="0" algn="r">
              <a:lnSpc>
                <a:spcPct val="95000"/>
              </a:lnSpc>
              <a:spcBef>
                <a:spcPts val="0"/>
              </a:spcBef>
              <a:buNone/>
              <a:defRPr sz="4300" spc="-61" baseline="0">
                <a:solidFill>
                  <a:srgbClr val="344A58"/>
                </a:solidFill>
              </a:defRPr>
            </a:lvl3pPr>
            <a:lvl4pPr marL="1645813" indent="0" algn="r">
              <a:lnSpc>
                <a:spcPct val="95000"/>
              </a:lnSpc>
              <a:spcBef>
                <a:spcPts val="0"/>
              </a:spcBef>
              <a:buNone/>
              <a:defRPr sz="4300" spc="-61" baseline="0">
                <a:solidFill>
                  <a:srgbClr val="344A58"/>
                </a:solidFill>
              </a:defRPr>
            </a:lvl4pPr>
            <a:lvl5pPr marL="2194418" indent="0" algn="r">
              <a:lnSpc>
                <a:spcPct val="95000"/>
              </a:lnSpc>
              <a:spcBef>
                <a:spcPts val="0"/>
              </a:spcBef>
              <a:buNone/>
              <a:defRPr sz="4300" spc="-61" baseline="0">
                <a:solidFill>
                  <a:srgbClr val="344A58"/>
                </a:solidFill>
              </a:defRPr>
            </a:lvl5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600224" y="1941094"/>
            <a:ext cx="0" cy="4071781"/>
          </a:xfrm>
          <a:prstGeom prst="line">
            <a:avLst/>
          </a:prstGeom>
          <a:ln w="6350" cmpd="sng">
            <a:solidFill>
              <a:srgbClr val="344A5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412557" y="2345376"/>
            <a:ext cx="7767637" cy="1101725"/>
          </a:xfrm>
          <a:prstGeom prst="rect">
            <a:avLst/>
          </a:prstGeom>
        </p:spPr>
        <p:txBody>
          <a:bodyPr lIns="91425" tIns="45713" rIns="91425" bIns="45713" anchor="ctr" anchorCtr="0">
            <a:normAutofit/>
          </a:bodyPr>
          <a:lstStyle>
            <a:lvl1pPr marL="0" indent="0">
              <a:lnSpc>
                <a:spcPct val="95000"/>
              </a:lnSpc>
              <a:spcBef>
                <a:spcPts val="900"/>
              </a:spcBef>
              <a:buNone/>
              <a:defRPr sz="29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412557" y="4670280"/>
            <a:ext cx="7767637" cy="1101725"/>
          </a:xfrm>
          <a:prstGeom prst="rect">
            <a:avLst/>
          </a:prstGeom>
        </p:spPr>
        <p:txBody>
          <a:bodyPr lIns="91425" tIns="45713" rIns="91425" bIns="45713" anchor="ctr" anchorCtr="0">
            <a:normAutofit/>
          </a:bodyPr>
          <a:lstStyle>
            <a:lvl1pPr marL="0" indent="0">
              <a:lnSpc>
                <a:spcPct val="95000"/>
              </a:lnSpc>
              <a:spcBef>
                <a:spcPts val="900"/>
              </a:spcBef>
              <a:buNone/>
              <a:defRPr sz="29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  <p:sp>
        <p:nvSpPr>
          <p:cNvPr id="15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653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1872400"/>
            <a:ext cx="14630400" cy="5873438"/>
          </a:xfrm>
          <a:prstGeom prst="rect">
            <a:avLst/>
          </a:prstGeom>
        </p:spPr>
        <p:txBody>
          <a:bodyPr lIns="0" tIns="0" rIns="0" bIns="0" anchor="ctr" anchorCtr="1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63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lternate Background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iteroom.jpg"/>
          <p:cNvPicPr>
            <a:picLocks noChangeAspect="1"/>
          </p:cNvPicPr>
          <p:nvPr userDrawn="1"/>
        </p:nvPicPr>
        <p:blipFill rotWithShape="1">
          <a:blip r:embed="rId2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14630401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  <p:sp>
        <p:nvSpPr>
          <p:cNvPr id="8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366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lternate Background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ngwindowperspective.jpg"/>
          <p:cNvPicPr>
            <a:picLocks noChangeAspect="1"/>
          </p:cNvPicPr>
          <p:nvPr userDrawn="1"/>
        </p:nvPicPr>
        <p:blipFill rotWithShape="1">
          <a:blip r:embed="rId2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2" b="1055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  <p:sp>
        <p:nvSpPr>
          <p:cNvPr id="9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87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Alternate Background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stytest5.png"/>
          <p:cNvPicPr>
            <a:picLocks noChangeAspect="1"/>
          </p:cNvPicPr>
          <p:nvPr userDrawn="1"/>
        </p:nvPicPr>
        <p:blipFill rotWithShape="1"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6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  <p:sp>
        <p:nvSpPr>
          <p:cNvPr id="10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82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longwindowperspective.jpg"/>
          <p:cNvPicPr>
            <a:picLocks noChangeAspect="1"/>
          </p:cNvPicPr>
          <p:nvPr userDrawn="1"/>
        </p:nvPicPr>
        <p:blipFill rotWithShape="1">
          <a:blip r:embed="rId2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2" b="1055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7" name="Picture 6" descr="juniper_cmyk.png"/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0000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-100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09631" y="432094"/>
            <a:ext cx="2280998" cy="623615"/>
          </a:xfrm>
          <a:prstGeom prst="rect">
            <a:avLst/>
          </a:prstGeom>
        </p:spPr>
      </p:pic>
      <p:pic>
        <p:nvPicPr>
          <p:cNvPr id="8" name="Picture 7" descr="Slide16 copy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5766" y="4824065"/>
            <a:ext cx="6050008" cy="1052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543" y="3323490"/>
            <a:ext cx="6674148" cy="1371600"/>
          </a:xfrm>
          <a:prstGeom prst="rect">
            <a:avLst/>
          </a:prstGeom>
        </p:spPr>
        <p:txBody>
          <a:bodyPr lIns="91425" tIns="45713" rIns="91425" bIns="45713" anchor="b" anchorCtr="0"/>
          <a:lstStyle>
            <a:lvl1pPr>
              <a:lnSpc>
                <a:spcPct val="95000"/>
              </a:lnSpc>
              <a:spcBef>
                <a:spcPts val="900"/>
              </a:spcBef>
              <a:defRPr lang="en-US" sz="10000" b="0" cap="none" spc="-6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25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Restricted &amp; Confidenti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68589107-detail-of-modern-architecture-and-empty-gettyimages copy.jpg"/>
          <p:cNvPicPr>
            <a:picLocks noChangeAspect="1"/>
          </p:cNvPicPr>
          <p:nvPr userDrawn="1"/>
        </p:nvPicPr>
        <p:blipFill rotWithShape="1"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4" b="24289"/>
          <a:stretch/>
        </p:blipFill>
        <p:spPr>
          <a:xfrm>
            <a:off x="-23504" y="-1"/>
            <a:ext cx="14653904" cy="822960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1"/>
            <a:ext cx="14630400" cy="822960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887" tIns="54942" rIns="109887" bIns="54942"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504345" y="7873007"/>
            <a:ext cx="286646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 eaLnBrk="1" hangingPunct="1">
              <a:spcBef>
                <a:spcPct val="50000"/>
              </a:spcBef>
            </a:pPr>
            <a:r>
              <a:rPr lang="en-US" sz="1100" kern="1200" dirty="0" smtClean="0">
                <a:solidFill>
                  <a:srgbClr val="344A58">
                    <a:alpha val="50000"/>
                  </a:srgbClr>
                </a:solidFill>
                <a:latin typeface="Arial"/>
                <a:ea typeface="+mn-ea"/>
                <a:cs typeface="Arial"/>
              </a:rPr>
              <a:t>Juniper Networks Restricted &amp; Confidential</a:t>
            </a:r>
            <a:endParaRPr lang="en-US" sz="1100" kern="1200" dirty="0">
              <a:solidFill>
                <a:srgbClr val="344A58">
                  <a:alpha val="50000"/>
                </a:srgbClr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843" y="2051920"/>
            <a:ext cx="13167362" cy="5431156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defRPr sz="3200">
                <a:solidFill>
                  <a:schemeClr val="accent2"/>
                </a:solidFill>
              </a:defRPr>
            </a:lvl1pPr>
            <a:lvl2pPr marL="891485" indent="-342878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2400">
                <a:solidFill>
                  <a:schemeClr val="accent2"/>
                </a:solidFill>
              </a:defRPr>
            </a:lvl3pPr>
            <a:lvl4pPr marL="1920117" indent="-274304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8773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stricted &amp; Confidential_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68589107-detail-of-modern-architecture-and-empty-gettyimages copy.jpg"/>
          <p:cNvPicPr>
            <a:picLocks noChangeAspect="1"/>
          </p:cNvPicPr>
          <p:nvPr userDrawn="1"/>
        </p:nvPicPr>
        <p:blipFill rotWithShape="1"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4" b="24289"/>
          <a:stretch/>
        </p:blipFill>
        <p:spPr>
          <a:xfrm>
            <a:off x="-23504" y="-1"/>
            <a:ext cx="14653904" cy="8229601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-1"/>
            <a:ext cx="14630400" cy="822960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887" tIns="54942" rIns="109887" bIns="54942"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88802" y="1716143"/>
            <a:ext cx="13167550" cy="592454"/>
          </a:xfrm>
          <a:prstGeom prst="rect">
            <a:avLst/>
          </a:prstGeom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400"/>
              </a:spcBef>
              <a:buNone/>
              <a:defRPr sz="3200" cap="none" spc="-61" baseline="0">
                <a:solidFill>
                  <a:schemeClr val="accent2"/>
                </a:solidFill>
              </a:defRPr>
            </a:lvl1pPr>
            <a:lvl2pPr marL="548606" indent="0">
              <a:buNone/>
              <a:defRPr sz="3400">
                <a:solidFill>
                  <a:schemeClr val="tx1"/>
                </a:solidFill>
              </a:defRPr>
            </a:lvl2pPr>
            <a:lvl3pPr marL="1097211" indent="0">
              <a:buNone/>
              <a:defRPr sz="2400">
                <a:solidFill>
                  <a:schemeClr val="tx1"/>
                </a:solidFill>
              </a:defRPr>
            </a:lvl3pPr>
            <a:lvl4pPr marL="1645813" indent="0">
              <a:buNone/>
              <a:defRPr sz="2300">
                <a:solidFill>
                  <a:schemeClr val="tx1"/>
                </a:solidFill>
              </a:defRPr>
            </a:lvl4pPr>
            <a:lvl5pPr marL="2194418" indent="0">
              <a:buNone/>
              <a:defRPr sz="2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1504345" y="7873007"/>
            <a:ext cx="286646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 eaLnBrk="1" hangingPunct="1">
              <a:spcBef>
                <a:spcPct val="50000"/>
              </a:spcBef>
            </a:pPr>
            <a:r>
              <a:rPr lang="en-US" sz="1100" kern="1200" dirty="0" smtClean="0">
                <a:solidFill>
                  <a:srgbClr val="344A58">
                    <a:alpha val="50000"/>
                  </a:srgbClr>
                </a:solidFill>
                <a:latin typeface="Arial"/>
                <a:ea typeface="+mn-ea"/>
                <a:cs typeface="Arial"/>
              </a:rPr>
              <a:t>Juniper Networks Restricted &amp; Confidential</a:t>
            </a:r>
            <a:endParaRPr lang="en-US" sz="1100" kern="1200" dirty="0">
              <a:solidFill>
                <a:srgbClr val="344A58">
                  <a:alpha val="50000"/>
                </a:srgbClr>
              </a:solidFill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611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onfidenti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68589107-detail-of-modern-architecture-and-empty-gettyimages copy.jpg"/>
          <p:cNvPicPr>
            <a:picLocks noChangeAspect="1"/>
          </p:cNvPicPr>
          <p:nvPr userDrawn="1"/>
        </p:nvPicPr>
        <p:blipFill rotWithShape="1"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4" b="24289"/>
          <a:stretch/>
        </p:blipFill>
        <p:spPr>
          <a:xfrm>
            <a:off x="-23504" y="-1"/>
            <a:ext cx="14653904" cy="822960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1"/>
            <a:ext cx="14630400" cy="822960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887" tIns="54942" rIns="109887" bIns="54942"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2310656" y="7873007"/>
            <a:ext cx="2060149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 eaLnBrk="1" hangingPunct="1">
              <a:spcBef>
                <a:spcPct val="50000"/>
              </a:spcBef>
            </a:pPr>
            <a:r>
              <a:rPr lang="en-US" sz="1100" kern="1200" dirty="0" smtClean="0">
                <a:solidFill>
                  <a:srgbClr val="344A58">
                    <a:alpha val="50000"/>
                  </a:srgbClr>
                </a:solidFill>
                <a:latin typeface="Arial"/>
                <a:ea typeface="+mn-ea"/>
                <a:cs typeface="Arial"/>
              </a:rPr>
              <a:t>Juniper Networks Confidential</a:t>
            </a:r>
            <a:endParaRPr lang="en-US" sz="1100" kern="1200" dirty="0">
              <a:solidFill>
                <a:srgbClr val="344A58">
                  <a:alpha val="50000"/>
                </a:srgbClr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843" y="2051920"/>
            <a:ext cx="13167362" cy="5431156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defRPr sz="3200">
                <a:solidFill>
                  <a:schemeClr val="accent2"/>
                </a:solidFill>
              </a:defRPr>
            </a:lvl1pPr>
            <a:lvl2pPr marL="891485" indent="-342878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2400">
                <a:solidFill>
                  <a:schemeClr val="accent2"/>
                </a:solidFill>
              </a:defRPr>
            </a:lvl3pPr>
            <a:lvl4pPr marL="1920117" indent="-274304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0521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fidential_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68589107-detail-of-modern-architecture-and-empty-gettyimages copy.jpg"/>
          <p:cNvPicPr>
            <a:picLocks noChangeAspect="1"/>
          </p:cNvPicPr>
          <p:nvPr userDrawn="1"/>
        </p:nvPicPr>
        <p:blipFill rotWithShape="1"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4" b="24289"/>
          <a:stretch/>
        </p:blipFill>
        <p:spPr>
          <a:xfrm>
            <a:off x="-23504" y="-1"/>
            <a:ext cx="14653904" cy="8229601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-1"/>
            <a:ext cx="14630400" cy="822960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887" tIns="54942" rIns="109887" bIns="54942"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88802" y="1716143"/>
            <a:ext cx="13167550" cy="592454"/>
          </a:xfrm>
          <a:prstGeom prst="rect">
            <a:avLst/>
          </a:prstGeom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400"/>
              </a:spcBef>
              <a:buNone/>
              <a:defRPr sz="3200" cap="none" spc="-61" baseline="0">
                <a:solidFill>
                  <a:schemeClr val="accent2"/>
                </a:solidFill>
              </a:defRPr>
            </a:lvl1pPr>
            <a:lvl2pPr marL="548606" indent="0">
              <a:buNone/>
              <a:defRPr sz="3400">
                <a:solidFill>
                  <a:schemeClr val="tx1"/>
                </a:solidFill>
              </a:defRPr>
            </a:lvl2pPr>
            <a:lvl3pPr marL="1097211" indent="0">
              <a:buNone/>
              <a:defRPr sz="2400">
                <a:solidFill>
                  <a:schemeClr val="tx1"/>
                </a:solidFill>
              </a:defRPr>
            </a:lvl3pPr>
            <a:lvl4pPr marL="1645813" indent="0">
              <a:buNone/>
              <a:defRPr sz="2300">
                <a:solidFill>
                  <a:schemeClr val="tx1"/>
                </a:solidFill>
              </a:defRPr>
            </a:lvl4pPr>
            <a:lvl5pPr marL="2194418" indent="0">
              <a:buNone/>
              <a:defRPr sz="2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2310656" y="7873007"/>
            <a:ext cx="2060149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 eaLnBrk="1" hangingPunct="1">
              <a:spcBef>
                <a:spcPct val="50000"/>
              </a:spcBef>
            </a:pPr>
            <a:r>
              <a:rPr lang="en-US" sz="1100" kern="1200" dirty="0" smtClean="0">
                <a:solidFill>
                  <a:srgbClr val="344A58">
                    <a:alpha val="50000"/>
                  </a:srgbClr>
                </a:solidFill>
                <a:latin typeface="Arial"/>
                <a:ea typeface="+mn-ea"/>
                <a:cs typeface="Arial"/>
              </a:rPr>
              <a:t>Juniper Networks Confidential</a:t>
            </a:r>
            <a:endParaRPr lang="en-US" sz="1100" kern="1200" dirty="0">
              <a:solidFill>
                <a:srgbClr val="344A58">
                  <a:alpha val="50000"/>
                </a:srgbClr>
              </a:solidFill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377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stytest8.png"/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3" t="16137"/>
          <a:stretch/>
        </p:blipFill>
        <p:spPr>
          <a:xfrm>
            <a:off x="3" y="0"/>
            <a:ext cx="14630399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3" y="4629915"/>
            <a:ext cx="9052311" cy="1634491"/>
          </a:xfrm>
          <a:prstGeom prst="rect">
            <a:avLst/>
          </a:prstGeom>
        </p:spPr>
        <p:txBody>
          <a:bodyPr lIns="91425" tIns="45713" rIns="91425" bIns="45713" anchor="t"/>
          <a:lstStyle>
            <a:lvl1pPr algn="l">
              <a:lnSpc>
                <a:spcPct val="95000"/>
              </a:lnSpc>
              <a:spcBef>
                <a:spcPts val="400"/>
              </a:spcBef>
              <a:defRPr sz="5800" b="0" cap="none" spc="-6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1" name="Picture 10" descr="responsive_pallete.png"/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956" y="4452512"/>
            <a:ext cx="8800012" cy="9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5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14630400" cy="82296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888" tIns="54942" rIns="109888" bIns="54942" rtlCol="0" anchor="ctr"/>
          <a:lstStyle/>
          <a:p>
            <a:pPr algn="ctr"/>
            <a:endParaRPr lang="en-US" sz="1800">
              <a:latin typeface="Arial" panose="020B0604020202020204" pitchFamily="34" charset="0"/>
            </a:endParaRPr>
          </a:p>
        </p:txBody>
      </p:sp>
      <p:pic>
        <p:nvPicPr>
          <p:cNvPr id="2" name="Picture 1" descr="testytest2.png"/>
          <p:cNvPicPr>
            <a:picLocks noChangeAspect="1"/>
          </p:cNvPicPr>
          <p:nvPr userDrawn="1"/>
        </p:nvPicPr>
        <p:blipFill rotWithShape="1">
          <a:blip r:embed="rId2" cstate="screen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Picture 2" descr="responsive_pallete.png"/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957" y="4503152"/>
            <a:ext cx="7700009" cy="93128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06220" y="2579411"/>
            <a:ext cx="8055056" cy="1772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b" anchorCtr="0">
            <a:spAutoFit/>
          </a:bodyPr>
          <a:lstStyle>
            <a:lvl1pPr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defRPr lang="en-US" sz="72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>
              <a:lnSpc>
                <a:spcPct val="80000"/>
              </a:lnSpc>
              <a:spcAft>
                <a:spcPts val="1199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0"/>
          </p:nvPr>
        </p:nvSpPr>
        <p:spPr>
          <a:xfrm>
            <a:off x="1109175" y="4747696"/>
            <a:ext cx="8055218" cy="548788"/>
          </a:xfrm>
          <a:prstGeom prst="rect">
            <a:avLst/>
          </a:prstGeom>
          <a:noFill/>
          <a:ln>
            <a:noFill/>
          </a:ln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900"/>
              </a:spcBef>
              <a:buNone/>
              <a:defRPr sz="3400" cap="none" spc="-61" baseline="0">
                <a:solidFill>
                  <a:schemeClr val="tx1"/>
                </a:solidFill>
              </a:defRPr>
            </a:lvl1pPr>
            <a:lvl2pPr marL="548584" indent="0">
              <a:buNone/>
              <a:defRPr sz="2900" cap="all" baseline="0">
                <a:solidFill>
                  <a:schemeClr val="accent2"/>
                </a:solidFill>
              </a:defRPr>
            </a:lvl2pPr>
            <a:lvl3pPr marL="1097167" indent="0">
              <a:buNone/>
              <a:defRPr sz="2900" cap="all" baseline="0">
                <a:solidFill>
                  <a:schemeClr val="accent2"/>
                </a:solidFill>
              </a:defRPr>
            </a:lvl3pPr>
            <a:lvl4pPr marL="1645747" indent="0">
              <a:buNone/>
              <a:defRPr sz="2900" cap="all" baseline="0">
                <a:solidFill>
                  <a:schemeClr val="accent2"/>
                </a:solidFill>
              </a:defRPr>
            </a:lvl4pPr>
            <a:lvl5pPr marL="2194331" indent="0">
              <a:buNone/>
              <a:defRPr sz="29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1"/>
          </p:nvPr>
        </p:nvSpPr>
        <p:spPr>
          <a:xfrm>
            <a:off x="1109175" y="5928803"/>
            <a:ext cx="8034064" cy="781050"/>
          </a:xfrm>
          <a:prstGeom prst="rect">
            <a:avLst/>
          </a:prstGeom>
          <a:noFill/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900"/>
              </a:spcBef>
              <a:buNone/>
              <a:defRPr sz="3000" cap="none" spc="-61" baseline="0">
                <a:solidFill>
                  <a:schemeClr val="accent2"/>
                </a:solidFill>
              </a:defRPr>
            </a:lvl1pPr>
            <a:lvl2pPr marL="548584" indent="0">
              <a:buNone/>
              <a:defRPr sz="2400" cap="all" baseline="0">
                <a:solidFill>
                  <a:schemeClr val="accent2"/>
                </a:solidFill>
              </a:defRPr>
            </a:lvl2pPr>
            <a:lvl3pPr marL="1097167" indent="0">
              <a:buNone/>
              <a:defRPr sz="2400" cap="all" baseline="0">
                <a:solidFill>
                  <a:schemeClr val="accent2"/>
                </a:solidFill>
              </a:defRPr>
            </a:lvl3pPr>
            <a:lvl4pPr marL="1645747" indent="0">
              <a:buNone/>
              <a:defRPr sz="2400" cap="all" baseline="0">
                <a:solidFill>
                  <a:schemeClr val="accent2"/>
                </a:solidFill>
              </a:defRPr>
            </a:lvl4pPr>
            <a:lvl5pPr marL="2194331" indent="0">
              <a:buNone/>
              <a:defRPr sz="24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</a:t>
            </a:r>
            <a:endParaRPr lang="en-US" dirty="0"/>
          </a:p>
        </p:txBody>
      </p:sp>
      <p:pic>
        <p:nvPicPr>
          <p:cNvPr id="9" name="Picture 8" descr="juniper_cmyk.png"/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0000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-100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09631" y="432095"/>
            <a:ext cx="2280998" cy="62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5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flower_blue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1443045" y="5243938"/>
            <a:ext cx="3184346" cy="29942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843" y="2051920"/>
            <a:ext cx="13167362" cy="5431156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defRPr sz="3200">
                <a:solidFill>
                  <a:schemeClr val="accent2"/>
                </a:solidFill>
              </a:defRPr>
            </a:lvl1pPr>
            <a:lvl2pPr marL="891485" indent="-342878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 baseline="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2400" baseline="0">
                <a:solidFill>
                  <a:schemeClr val="accent2"/>
                </a:solidFill>
              </a:defRPr>
            </a:lvl3pPr>
            <a:lvl4pPr marL="1920117" indent="-274304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baseline="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2306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_Color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flower_blue.png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7447" y="5222008"/>
            <a:ext cx="3219992" cy="30061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720843" y="2051920"/>
            <a:ext cx="13167362" cy="5431156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defRPr sz="3200">
                <a:solidFill>
                  <a:schemeClr val="accent2"/>
                </a:solidFill>
              </a:defRPr>
            </a:lvl1pPr>
            <a:lvl2pPr marL="891485" indent="-342878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2400">
                <a:solidFill>
                  <a:schemeClr val="accent2"/>
                </a:solidFill>
              </a:defRPr>
            </a:lvl3pPr>
            <a:lvl4pPr marL="1920117" indent="-274304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</p:spTree>
    <p:extLst>
      <p:ext uri="{BB962C8B-B14F-4D97-AF65-F5344CB8AC3E}">
        <p14:creationId xmlns:p14="http://schemas.microsoft.com/office/powerpoint/2010/main" val="97033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843" y="2628298"/>
            <a:ext cx="13167362" cy="488289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defRPr sz="3200" baseline="0">
                <a:solidFill>
                  <a:schemeClr val="accent2"/>
                </a:solidFill>
              </a:defRPr>
            </a:lvl1pPr>
            <a:lvl2pPr marL="891485" indent="-342878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2400">
                <a:solidFill>
                  <a:schemeClr val="accent2"/>
                </a:solidFill>
              </a:defRPr>
            </a:lvl3pPr>
            <a:lvl4pPr marL="1920117" indent="-274304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88802" y="1716143"/>
            <a:ext cx="13167550" cy="592454"/>
          </a:xfrm>
          <a:prstGeom prst="rect">
            <a:avLst/>
          </a:prstGeom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400"/>
              </a:spcBef>
              <a:buNone/>
              <a:defRPr sz="3200" cap="none" spc="-61" baseline="0">
                <a:solidFill>
                  <a:schemeClr val="accent2"/>
                </a:solidFill>
              </a:defRPr>
            </a:lvl1pPr>
            <a:lvl2pPr marL="548606" indent="0">
              <a:buNone/>
              <a:defRPr sz="3400">
                <a:solidFill>
                  <a:schemeClr val="tx1"/>
                </a:solidFill>
              </a:defRPr>
            </a:lvl2pPr>
            <a:lvl3pPr marL="1097211" indent="0">
              <a:buNone/>
              <a:defRPr sz="2400">
                <a:solidFill>
                  <a:schemeClr val="tx1"/>
                </a:solidFill>
              </a:defRPr>
            </a:lvl3pPr>
            <a:lvl4pPr marL="1645813" indent="0">
              <a:buNone/>
              <a:defRPr sz="2300">
                <a:solidFill>
                  <a:schemeClr val="tx1"/>
                </a:solidFill>
              </a:defRPr>
            </a:lvl4pPr>
            <a:lvl5pPr marL="2194418" indent="0">
              <a:buNone/>
              <a:defRPr sz="2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38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lower_blue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1443045" y="5243938"/>
            <a:ext cx="3184346" cy="29942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88802" y="1716143"/>
            <a:ext cx="13167550" cy="592454"/>
          </a:xfrm>
          <a:prstGeom prst="rect">
            <a:avLst/>
          </a:prstGeom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400"/>
              </a:spcBef>
              <a:buNone/>
              <a:defRPr sz="3200" cap="none" spc="-61" baseline="0">
                <a:solidFill>
                  <a:schemeClr val="accent2"/>
                </a:solidFill>
              </a:defRPr>
            </a:lvl1pPr>
            <a:lvl2pPr marL="548606" indent="0">
              <a:buNone/>
              <a:defRPr sz="3400">
                <a:solidFill>
                  <a:schemeClr val="tx1"/>
                </a:solidFill>
              </a:defRPr>
            </a:lvl2pPr>
            <a:lvl3pPr marL="1097211" indent="0">
              <a:buNone/>
              <a:defRPr sz="2400">
                <a:solidFill>
                  <a:schemeClr val="tx1"/>
                </a:solidFill>
              </a:defRPr>
            </a:lvl3pPr>
            <a:lvl4pPr marL="1645813" indent="0">
              <a:buNone/>
              <a:defRPr sz="2300">
                <a:solidFill>
                  <a:schemeClr val="tx1"/>
                </a:solidFill>
              </a:defRPr>
            </a:lvl4pPr>
            <a:lvl5pPr marL="2194418" indent="0">
              <a:buNone/>
              <a:defRPr sz="2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843" y="2628298"/>
            <a:ext cx="13167362" cy="488289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defRPr sz="3200">
                <a:solidFill>
                  <a:schemeClr val="accent2"/>
                </a:solidFill>
              </a:defRPr>
            </a:lvl1pPr>
            <a:lvl2pPr marL="891485" indent="-342878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2400">
                <a:solidFill>
                  <a:schemeClr val="accent2"/>
                </a:solidFill>
              </a:defRPr>
            </a:lvl3pPr>
            <a:lvl4pPr marL="1920117" indent="-274304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0766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_Color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lower_blue.png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7447" y="5222008"/>
            <a:ext cx="3219992" cy="30061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88802" y="1716143"/>
            <a:ext cx="13167550" cy="592454"/>
          </a:xfrm>
          <a:prstGeom prst="rect">
            <a:avLst/>
          </a:prstGeom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400"/>
              </a:spcBef>
              <a:buNone/>
              <a:defRPr sz="3200" cap="none" spc="-61" baseline="0">
                <a:solidFill>
                  <a:schemeClr val="accent2"/>
                </a:solidFill>
              </a:defRPr>
            </a:lvl1pPr>
            <a:lvl2pPr marL="548606" indent="0">
              <a:buNone/>
              <a:defRPr sz="3400">
                <a:solidFill>
                  <a:schemeClr val="tx1"/>
                </a:solidFill>
              </a:defRPr>
            </a:lvl2pPr>
            <a:lvl3pPr marL="1097211" indent="0">
              <a:buNone/>
              <a:defRPr sz="2400">
                <a:solidFill>
                  <a:schemeClr val="tx1"/>
                </a:solidFill>
              </a:defRPr>
            </a:lvl3pPr>
            <a:lvl4pPr marL="1645813" indent="0">
              <a:buNone/>
              <a:defRPr sz="2300">
                <a:solidFill>
                  <a:schemeClr val="tx1"/>
                </a:solidFill>
              </a:defRPr>
            </a:lvl4pPr>
            <a:lvl5pPr marL="2194418" indent="0">
              <a:buNone/>
              <a:defRPr sz="2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843" y="2628298"/>
            <a:ext cx="13167362" cy="488289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defRPr sz="3200">
                <a:solidFill>
                  <a:schemeClr val="accent2"/>
                </a:solidFill>
              </a:defRPr>
            </a:lvl1pPr>
            <a:lvl2pPr marL="891485" indent="-342878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2400">
                <a:solidFill>
                  <a:schemeClr val="accent2"/>
                </a:solidFill>
              </a:defRPr>
            </a:lvl3pPr>
            <a:lvl4pPr marL="1920117" indent="-274304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</p:spTree>
    <p:extLst>
      <p:ext uri="{BB962C8B-B14F-4D97-AF65-F5344CB8AC3E}">
        <p14:creationId xmlns:p14="http://schemas.microsoft.com/office/powerpoint/2010/main" val="43658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88802" y="1716143"/>
            <a:ext cx="13167550" cy="592454"/>
          </a:xfrm>
          <a:prstGeom prst="rect">
            <a:avLst/>
          </a:prstGeom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400"/>
              </a:spcBef>
              <a:buNone/>
              <a:defRPr sz="3200" cap="none" spc="-61" baseline="0">
                <a:solidFill>
                  <a:schemeClr val="accent2"/>
                </a:solidFill>
              </a:defRPr>
            </a:lvl1pPr>
            <a:lvl2pPr marL="548606" indent="0">
              <a:buNone/>
              <a:defRPr sz="3400">
                <a:solidFill>
                  <a:schemeClr val="tx1"/>
                </a:solidFill>
              </a:defRPr>
            </a:lvl2pPr>
            <a:lvl3pPr marL="1097211" indent="0">
              <a:buNone/>
              <a:defRPr sz="2400">
                <a:solidFill>
                  <a:schemeClr val="tx1"/>
                </a:solidFill>
              </a:defRPr>
            </a:lvl3pPr>
            <a:lvl4pPr marL="1645813" indent="0">
              <a:buNone/>
              <a:defRPr sz="2300">
                <a:solidFill>
                  <a:schemeClr val="tx1"/>
                </a:solidFill>
              </a:defRPr>
            </a:lvl4pPr>
            <a:lvl5pPr marL="2194418" indent="0">
              <a:buNone/>
              <a:defRPr sz="2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82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theme" Target="../theme/theme1.xml"/><Relationship Id="rId32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68589107-detail-of-modern-architecture-and-empty-gettyimages copy.jpg"/>
          <p:cNvPicPr>
            <a:picLocks noChangeAspect="1"/>
          </p:cNvPicPr>
          <p:nvPr/>
        </p:nvPicPr>
        <p:blipFill rotWithShape="1">
          <a:blip r:embed="rId3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4" b="24289"/>
          <a:stretch/>
        </p:blipFill>
        <p:spPr>
          <a:xfrm>
            <a:off x="-23504" y="-1"/>
            <a:ext cx="14653904" cy="82296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-1"/>
            <a:ext cx="14630400" cy="822960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887" tIns="54942" rIns="109887" bIns="54942"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</a:t>
            </a:r>
            <a:r>
              <a:rPr lang="en-US" dirty="0" smtClean="0"/>
              <a:t>2016 </a:t>
            </a:r>
            <a:r>
              <a:rPr lang="en-US" dirty="0"/>
              <a:t>Juniper Networks, Inc. </a:t>
            </a:r>
          </a:p>
        </p:txBody>
      </p:sp>
      <p:sp>
        <p:nvSpPr>
          <p:cNvPr id="11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156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833" r:id="rId4"/>
    <p:sldLayoutId id="2147483838" r:id="rId5"/>
    <p:sldLayoutId id="2147483825" r:id="rId6"/>
    <p:sldLayoutId id="2147483834" r:id="rId7"/>
    <p:sldLayoutId id="2147483839" r:id="rId8"/>
    <p:sldLayoutId id="2147483832" r:id="rId9"/>
    <p:sldLayoutId id="2147483835" r:id="rId10"/>
    <p:sldLayoutId id="2147483840" r:id="rId11"/>
    <p:sldLayoutId id="2147483826" r:id="rId12"/>
    <p:sldLayoutId id="2147483836" r:id="rId13"/>
    <p:sldLayoutId id="2147483841" r:id="rId14"/>
    <p:sldLayoutId id="2147483837" r:id="rId15"/>
    <p:sldLayoutId id="2147483843" r:id="rId16"/>
    <p:sldLayoutId id="2147483653" r:id="rId17"/>
    <p:sldLayoutId id="2147483844" r:id="rId18"/>
    <p:sldLayoutId id="2147483846" r:id="rId19"/>
    <p:sldLayoutId id="2147483824" r:id="rId20"/>
    <p:sldLayoutId id="2147483845" r:id="rId21"/>
    <p:sldLayoutId id="2147483827" r:id="rId22"/>
    <p:sldLayoutId id="2147483828" r:id="rId23"/>
    <p:sldLayoutId id="2147483850" r:id="rId24"/>
    <p:sldLayoutId id="2147483655" r:id="rId25"/>
    <p:sldLayoutId id="2147483851" r:id="rId26"/>
    <p:sldLayoutId id="2147483852" r:id="rId27"/>
    <p:sldLayoutId id="2147483853" r:id="rId28"/>
    <p:sldLayoutId id="2147483854" r:id="rId29"/>
    <p:sldLayoutId id="2147483855" r:id="rId3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548606" rtl="0" eaLnBrk="1" latinLnBrk="0" hangingPunct="1">
        <a:spcBef>
          <a:spcPct val="0"/>
        </a:spcBef>
        <a:buNone/>
        <a:defRPr sz="4000" b="1" i="0" kern="1200">
          <a:solidFill>
            <a:schemeClr val="accent6"/>
          </a:solidFill>
          <a:latin typeface="Arial"/>
          <a:ea typeface="+mj-ea"/>
          <a:cs typeface="Arial"/>
        </a:defRPr>
      </a:lvl1pPr>
    </p:titleStyle>
    <p:bodyStyle>
      <a:lvl1pPr marL="411455" indent="-411455" algn="l" defTabSz="548606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>
              <a:lumMod val="50000"/>
            </a:schemeClr>
          </a:solidFill>
          <a:latin typeface="Arial"/>
          <a:ea typeface="+mn-ea"/>
          <a:cs typeface="Arial"/>
        </a:defRPr>
      </a:lvl1pPr>
      <a:lvl2pPr marL="891485" indent="-342878" algn="l" defTabSz="548606" rtl="0" eaLnBrk="1" latinLnBrk="0" hangingPunct="1">
        <a:spcBef>
          <a:spcPct val="20000"/>
        </a:spcBef>
        <a:buFont typeface="Arial"/>
        <a:buChar char="–"/>
        <a:defRPr sz="3700" kern="1200">
          <a:solidFill>
            <a:schemeClr val="tx1">
              <a:lumMod val="50000"/>
            </a:schemeClr>
          </a:solidFill>
          <a:latin typeface="Arial"/>
          <a:ea typeface="+mn-ea"/>
          <a:cs typeface="Arial"/>
        </a:defRPr>
      </a:lvl2pPr>
      <a:lvl3pPr marL="1371515" indent="-274304" algn="l" defTabSz="548606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>
              <a:lumMod val="50000"/>
            </a:schemeClr>
          </a:solidFill>
          <a:latin typeface="Arial"/>
          <a:ea typeface="+mn-ea"/>
          <a:cs typeface="Arial"/>
        </a:defRPr>
      </a:lvl3pPr>
      <a:lvl4pPr marL="1920117" indent="-274304" algn="l" defTabSz="548606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>
              <a:lumMod val="50000"/>
            </a:schemeClr>
          </a:solidFill>
          <a:latin typeface="Arial"/>
          <a:ea typeface="+mn-ea"/>
          <a:cs typeface="Arial"/>
        </a:defRPr>
      </a:lvl4pPr>
      <a:lvl5pPr marL="2468722" indent="-274304" algn="l" defTabSz="548606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>
              <a:lumMod val="50000"/>
            </a:schemeClr>
          </a:solidFill>
          <a:latin typeface="Arial"/>
          <a:ea typeface="+mn-ea"/>
          <a:cs typeface="Arial"/>
        </a:defRPr>
      </a:lvl5pPr>
      <a:lvl6pPr marL="3017328" indent="-274304" algn="l" defTabSz="54860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5935" indent="-274304" algn="l" defTabSz="54860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542" indent="-274304" algn="l" defTabSz="54860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146" indent="-274304" algn="l" defTabSz="54860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06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06" algn="l" defTabSz="548606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11" algn="l" defTabSz="548606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817" algn="l" defTabSz="548606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422" algn="l" defTabSz="548606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025" algn="l" defTabSz="548606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633" algn="l" defTabSz="548606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236" algn="l" defTabSz="548606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388842" algn="l" defTabSz="548606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6" Type="http://schemas.openxmlformats.org/officeDocument/2006/relationships/image" Target="../media/image18.tif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gi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gi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gi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juniper.net/cklewar/YAPT" TargetMode="External"/><Relationship Id="rId4" Type="http://schemas.openxmlformats.org/officeDocument/2006/relationships/hyperlink" Target="https://git.juniper.net/cklewar/YAPT/wikis/home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6219" y="1194414"/>
            <a:ext cx="12406749" cy="3157788"/>
          </a:xfrm>
        </p:spPr>
        <p:txBody>
          <a:bodyPr/>
          <a:lstStyle/>
          <a:p>
            <a:r>
              <a:rPr lang="en-US" dirty="0" smtClean="0"/>
              <a:t>YAPT</a:t>
            </a:r>
            <a:br>
              <a:rPr lang="en-US" dirty="0" smtClean="0"/>
            </a:br>
            <a:r>
              <a:rPr lang="en-US" smtClean="0"/>
              <a:t>Automate provisioning devices</a:t>
            </a:r>
            <a:endParaRPr lang="en-US" sz="6000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206221" y="5731922"/>
            <a:ext cx="5208499" cy="186686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000" dirty="0"/>
              <a:t>Christian Klewar (</a:t>
            </a:r>
            <a:r>
              <a:rPr lang="en-US" sz="2000" dirty="0" err="1"/>
              <a:t>cklewar@juniper.net</a:t>
            </a:r>
            <a:r>
              <a:rPr lang="en-US" sz="2000" dirty="0"/>
              <a:t>)</a:t>
            </a:r>
          </a:p>
          <a:p>
            <a:r>
              <a:rPr lang="en-US" sz="2000" dirty="0"/>
              <a:t>Version 0.2 / </a:t>
            </a:r>
            <a:r>
              <a:rPr lang="en-US" sz="2000" dirty="0" smtClean="0"/>
              <a:t>June </a:t>
            </a:r>
            <a:r>
              <a:rPr lang="en-US" sz="2000" dirty="0"/>
              <a:t>2017</a:t>
            </a:r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109178" y="4747703"/>
            <a:ext cx="8055220" cy="548788"/>
          </a:xfrm>
        </p:spPr>
        <p:txBody>
          <a:bodyPr/>
          <a:lstStyle/>
          <a:p>
            <a:r>
              <a:rPr lang="en-US" sz="2800" dirty="0">
                <a:solidFill>
                  <a:schemeClr val="accent2"/>
                </a:solidFill>
              </a:rPr>
              <a:t>Yet Another Provisioning Tool</a:t>
            </a:r>
          </a:p>
        </p:txBody>
      </p:sp>
    </p:spTree>
    <p:extLst>
      <p:ext uri="{BB962C8B-B14F-4D97-AF65-F5344CB8AC3E}">
        <p14:creationId xmlns:p14="http://schemas.microsoft.com/office/powerpoint/2010/main" val="90823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862" y="322642"/>
            <a:ext cx="5528604" cy="664797"/>
          </a:xfrm>
        </p:spPr>
        <p:txBody>
          <a:bodyPr/>
          <a:lstStyle/>
          <a:p>
            <a:r>
              <a:rPr lang="en-US" dirty="0" smtClean="0"/>
              <a:t>YAPT - Architecture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25862" y="1526317"/>
            <a:ext cx="13626423" cy="6174469"/>
          </a:xfrm>
          <a:prstGeom prst="rect">
            <a:avLst/>
          </a:prstGeom>
          <a:solidFill>
            <a:schemeClr val="bg1"/>
          </a:solidFill>
          <a:ln w="28575">
            <a:solidFill>
              <a:srgbClr val="C8C8C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3" rIns="91425" bIns="45713" anchor="ctr"/>
          <a:lstStyle/>
          <a:p>
            <a:pPr algn="ctr"/>
            <a:endParaRPr lang="en-US">
              <a:solidFill>
                <a:schemeClr val="lt1"/>
              </a:solidFill>
              <a:latin typeface="Arial" panose="020B060402020202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029096" y="5191332"/>
            <a:ext cx="4825370" cy="1764922"/>
          </a:xfrm>
          <a:prstGeom prst="roundRect">
            <a:avLst>
              <a:gd name="adj" fmla="val 11905"/>
            </a:avLst>
          </a:prstGeom>
          <a:solidFill>
            <a:schemeClr val="accent6">
              <a:lumMod val="75000"/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</a:p>
          <a:p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7026264" y="2046988"/>
            <a:ext cx="4248450" cy="2904651"/>
          </a:xfrm>
          <a:prstGeom prst="roundRect">
            <a:avLst>
              <a:gd name="adj" fmla="val 2133"/>
            </a:avLst>
          </a:prstGeom>
          <a:solidFill>
            <a:srgbClr val="00B050"/>
          </a:solidFill>
          <a:ln cap="flat"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7139073" y="3589620"/>
            <a:ext cx="3912975" cy="1270706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Services</a:t>
            </a:r>
          </a:p>
          <a:p>
            <a:pPr algn="ctr"/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3" name="Straight Arrow Connector 102"/>
          <p:cNvCxnSpPr/>
          <p:nvPr/>
        </p:nvCxnSpPr>
        <p:spPr>
          <a:xfrm flipV="1">
            <a:off x="11102832" y="3049341"/>
            <a:ext cx="1393968" cy="2682051"/>
          </a:xfrm>
          <a:prstGeom prst="straightConnector1">
            <a:avLst/>
          </a:prstGeom>
          <a:ln w="63500">
            <a:solidFill>
              <a:schemeClr val="accent1"/>
            </a:solidFill>
            <a:miter lim="800000"/>
            <a:headEnd type="none" w="sm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821659" y="1810513"/>
            <a:ext cx="10754645" cy="5614416"/>
          </a:xfrm>
          <a:prstGeom prst="roundRect">
            <a:avLst>
              <a:gd name="adj" fmla="val 2133"/>
            </a:avLst>
          </a:prstGeom>
          <a:noFill/>
          <a:ln w="47625"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7122458" y="2164693"/>
            <a:ext cx="3922905" cy="1331720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Plugins</a:t>
            </a:r>
          </a:p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 rot="16200000">
            <a:off x="3767754" y="4258235"/>
            <a:ext cx="5266944" cy="737257"/>
          </a:xfrm>
          <a:prstGeom prst="roundRect">
            <a:avLst>
              <a:gd name="adj" fmla="val 11905"/>
            </a:avLst>
          </a:prstGeom>
          <a:solidFill>
            <a:srgbClr val="FFFF00">
              <a:alpha val="40000"/>
            </a:srgb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 Broker / Bus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6977034" y="5113638"/>
            <a:ext cx="4297680" cy="1937957"/>
          </a:xfrm>
          <a:prstGeom prst="roundRect">
            <a:avLst>
              <a:gd name="adj" fmla="val 11905"/>
            </a:avLst>
          </a:prstGeom>
          <a:solidFill>
            <a:srgbClr val="00B0F0">
              <a:alpha val="40000"/>
            </a:srgb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Plugins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1163848" y="5596155"/>
            <a:ext cx="1179961" cy="333273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1163847" y="6019987"/>
            <a:ext cx="1179961" cy="333273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996953" y="2046989"/>
            <a:ext cx="4788063" cy="2004705"/>
          </a:xfrm>
          <a:prstGeom prst="roundRect">
            <a:avLst>
              <a:gd name="adj" fmla="val 11905"/>
            </a:avLst>
          </a:prstGeom>
          <a:solidFill>
            <a:schemeClr val="tx2">
              <a:lumMod val="75000"/>
              <a:alpha val="40000"/>
            </a:schemeClr>
          </a:solidFill>
          <a:ln w="38100"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Webserver</a:t>
            </a:r>
          </a:p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9226457" y="6560565"/>
            <a:ext cx="1179961" cy="333273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9226458" y="5197050"/>
            <a:ext cx="1697189" cy="389889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9226457" y="5695624"/>
            <a:ext cx="1179961" cy="333273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IPAM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9226456" y="6130396"/>
            <a:ext cx="1179961" cy="333273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3603307" y="5341559"/>
            <a:ext cx="1916218" cy="444059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 Connector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7131442" y="5227497"/>
            <a:ext cx="1937848" cy="341772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 Connector</a:t>
            </a:r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3603307" y="5867123"/>
            <a:ext cx="1916218" cy="483960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 Connector 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210705" y="2653839"/>
            <a:ext cx="4083504" cy="616911"/>
          </a:xfrm>
          <a:prstGeom prst="roundRect">
            <a:avLst>
              <a:gd name="adj" fmla="val 11905"/>
            </a:avLst>
          </a:prstGeom>
          <a:solidFill>
            <a:schemeClr val="accent1">
              <a:lumMod val="75000"/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Graphical Interface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2228349" y="3536959"/>
            <a:ext cx="3065860" cy="341772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 Connector 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1149889" y="6438271"/>
            <a:ext cx="1179961" cy="333273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mr-IN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065776" y="3707845"/>
            <a:ext cx="1194728" cy="0"/>
          </a:xfrm>
          <a:prstGeom prst="straightConnector1">
            <a:avLst/>
          </a:prstGeom>
          <a:ln w="50800">
            <a:solidFill>
              <a:srgbClr val="7030A0"/>
            </a:solidFill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 flipV="1">
            <a:off x="8357660" y="3069645"/>
            <a:ext cx="6684" cy="853536"/>
          </a:xfrm>
          <a:prstGeom prst="straightConnector1">
            <a:avLst/>
          </a:prstGeom>
          <a:ln w="50800">
            <a:solidFill>
              <a:schemeClr val="tx1"/>
            </a:solidFill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ounded Rectangle 76"/>
          <p:cNvSpPr/>
          <p:nvPr/>
        </p:nvSpPr>
        <p:spPr>
          <a:xfrm>
            <a:off x="9632092" y="2274885"/>
            <a:ext cx="1179961" cy="333273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OSSH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9619448" y="2677997"/>
            <a:ext cx="1179961" cy="333273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TFTP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9614091" y="3104477"/>
            <a:ext cx="1179961" cy="333273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DHCP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7204298" y="2539417"/>
            <a:ext cx="1720246" cy="331799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 Connector 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5316275" y="6109103"/>
            <a:ext cx="919757" cy="0"/>
          </a:xfrm>
          <a:prstGeom prst="straightConnector1">
            <a:avLst/>
          </a:prstGeom>
          <a:ln w="50800">
            <a:solidFill>
              <a:srgbClr val="7030A0"/>
            </a:solidFill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12496800" y="325856"/>
            <a:ext cx="1194728" cy="0"/>
          </a:xfrm>
          <a:prstGeom prst="straightConnector1">
            <a:avLst/>
          </a:prstGeom>
          <a:ln w="50800">
            <a:solidFill>
              <a:srgbClr val="7030A0"/>
            </a:solidFill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0923647" y="207970"/>
            <a:ext cx="1640458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Broker Messages</a:t>
            </a: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6517155" y="5391994"/>
            <a:ext cx="687143" cy="6389"/>
          </a:xfrm>
          <a:prstGeom prst="straightConnector1">
            <a:avLst/>
          </a:prstGeom>
          <a:ln w="50800">
            <a:solidFill>
              <a:srgbClr val="7030A0"/>
            </a:solidFill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6604414" y="2708517"/>
            <a:ext cx="687143" cy="6389"/>
          </a:xfrm>
          <a:prstGeom prst="straightConnector1">
            <a:avLst/>
          </a:prstGeom>
          <a:ln w="50800">
            <a:solidFill>
              <a:srgbClr val="7030A0"/>
            </a:solidFill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>
          <a:xfrm>
            <a:off x="9582931" y="3669080"/>
            <a:ext cx="1179961" cy="333273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SSH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9582931" y="4062104"/>
            <a:ext cx="1179961" cy="333273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9582537" y="4470197"/>
            <a:ext cx="1179961" cy="333273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9" name="Straight Arrow Connector 88"/>
          <p:cNvCxnSpPr/>
          <p:nvPr/>
        </p:nvCxnSpPr>
        <p:spPr>
          <a:xfrm flipH="1" flipV="1">
            <a:off x="12496801" y="639093"/>
            <a:ext cx="1194727" cy="15947"/>
          </a:xfrm>
          <a:prstGeom prst="straightConnector1">
            <a:avLst/>
          </a:prstGeom>
          <a:ln w="50800">
            <a:solidFill>
              <a:schemeClr val="tx1"/>
            </a:solidFill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10923647" y="542959"/>
            <a:ext cx="1640458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Internal Messages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2208652" y="6217239"/>
            <a:ext cx="1308257" cy="2676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smtClean="0">
                <a:solidFill>
                  <a:schemeClr val="accent2"/>
                </a:solidFill>
                <a:latin typeface="Arial"/>
                <a:cs typeface="Arial"/>
              </a:rPr>
              <a:t>QFX/EX/NFX</a:t>
            </a:r>
            <a:endParaRPr lang="en-US" sz="1600" b="1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2295110" y="3129802"/>
            <a:ext cx="1221799" cy="2676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 smtClean="0">
                <a:solidFill>
                  <a:schemeClr val="accent2"/>
                </a:solidFill>
                <a:latin typeface="Arial"/>
                <a:cs typeface="Arial"/>
              </a:rPr>
              <a:t>SRX</a:t>
            </a:r>
          </a:p>
        </p:txBody>
      </p:sp>
      <p:cxnSp>
        <p:nvCxnSpPr>
          <p:cNvPr id="99" name="Straight Arrow Connector 98"/>
          <p:cNvCxnSpPr/>
          <p:nvPr/>
        </p:nvCxnSpPr>
        <p:spPr>
          <a:xfrm flipH="1">
            <a:off x="10923647" y="2830553"/>
            <a:ext cx="1537038" cy="1394420"/>
          </a:xfrm>
          <a:prstGeom prst="straightConnector1">
            <a:avLst/>
          </a:prstGeom>
          <a:ln w="63500">
            <a:solidFill>
              <a:srgbClr val="FFC000"/>
            </a:solidFill>
            <a:miter lim="800000"/>
            <a:headEnd type="oval" w="sm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6" name="Picture 95" descr="mx104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12329867" y="2645877"/>
            <a:ext cx="1164675" cy="450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1" name="Straight Arrow Connector 100"/>
          <p:cNvCxnSpPr>
            <a:endCxn id="95" idx="1"/>
          </p:cNvCxnSpPr>
          <p:nvPr/>
        </p:nvCxnSpPr>
        <p:spPr>
          <a:xfrm>
            <a:off x="11092159" y="6053284"/>
            <a:ext cx="1084693" cy="29332"/>
          </a:xfrm>
          <a:prstGeom prst="straightConnector1">
            <a:avLst/>
          </a:prstGeom>
          <a:ln w="63500">
            <a:solidFill>
              <a:schemeClr val="accent1"/>
            </a:solidFill>
            <a:miter lim="800000"/>
            <a:headEnd type="none" w="sm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H="1" flipV="1">
            <a:off x="10975256" y="4386972"/>
            <a:ext cx="1544119" cy="1669001"/>
          </a:xfrm>
          <a:prstGeom prst="straightConnector1">
            <a:avLst/>
          </a:prstGeom>
          <a:ln w="63500">
            <a:solidFill>
              <a:srgbClr val="FFC000"/>
            </a:solidFill>
            <a:miter lim="800000"/>
            <a:headEnd type="oval" w="sm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5" name="Picture 9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6852" y="5981188"/>
            <a:ext cx="1349437" cy="202855"/>
          </a:xfrm>
          <a:prstGeom prst="rect">
            <a:avLst/>
          </a:prstGeom>
        </p:spPr>
      </p:pic>
      <p:cxnSp>
        <p:nvCxnSpPr>
          <p:cNvPr id="107" name="Straight Arrow Connector 106"/>
          <p:cNvCxnSpPr/>
          <p:nvPr/>
        </p:nvCxnSpPr>
        <p:spPr>
          <a:xfrm>
            <a:off x="12519375" y="927897"/>
            <a:ext cx="1172153" cy="1056"/>
          </a:xfrm>
          <a:prstGeom prst="straightConnector1">
            <a:avLst/>
          </a:prstGeom>
          <a:ln w="63500">
            <a:solidFill>
              <a:schemeClr val="accent1"/>
            </a:solidFill>
            <a:miter lim="800000"/>
            <a:headEnd type="none" w="sm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923647" y="841503"/>
            <a:ext cx="1640458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SSH / </a:t>
            </a:r>
            <a:r>
              <a:rPr lang="en-US" sz="1400" dirty="0" err="1" smtClean="0">
                <a:solidFill>
                  <a:schemeClr val="accent2"/>
                </a:solidFill>
                <a:latin typeface="Arial"/>
                <a:cs typeface="Arial"/>
              </a:rPr>
              <a:t>Netconf</a:t>
            </a:r>
            <a:endParaRPr lang="en-US" sz="140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cxnSp>
        <p:nvCxnSpPr>
          <p:cNvPr id="111" name="Straight Arrow Connector 110"/>
          <p:cNvCxnSpPr/>
          <p:nvPr/>
        </p:nvCxnSpPr>
        <p:spPr>
          <a:xfrm>
            <a:off x="12519375" y="1275438"/>
            <a:ext cx="1170151" cy="1"/>
          </a:xfrm>
          <a:prstGeom prst="straightConnector1">
            <a:avLst/>
          </a:prstGeom>
          <a:ln w="63500">
            <a:solidFill>
              <a:srgbClr val="FFC000"/>
            </a:solidFill>
            <a:miter lim="800000"/>
            <a:headEnd type="none" w="sm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10923647" y="1193414"/>
            <a:ext cx="1640458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Trigger Event</a:t>
            </a:r>
          </a:p>
        </p:txBody>
      </p:sp>
    </p:spTree>
    <p:extLst>
      <p:ext uri="{BB962C8B-B14F-4D97-AF65-F5344CB8AC3E}">
        <p14:creationId xmlns:p14="http://schemas.microsoft.com/office/powerpoint/2010/main" val="44566974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3" y="4629915"/>
            <a:ext cx="13120706" cy="1634491"/>
          </a:xfrm>
        </p:spPr>
        <p:txBody>
          <a:bodyPr/>
          <a:lstStyle/>
          <a:p>
            <a:r>
              <a:rPr lang="en-US" dirty="0" smtClean="0"/>
              <a:t>Components </a:t>
            </a:r>
            <a:r>
              <a:rPr lang="mr-IN" dirty="0" smtClean="0"/>
              <a:t>–</a:t>
            </a:r>
            <a:r>
              <a:rPr lang="en-US" dirty="0" smtClean="0"/>
              <a:t> Message Broker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0101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947018"/>
            <a:ext cx="8285925" cy="677108"/>
          </a:xfrm>
        </p:spPr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essage Broker – </a:t>
            </a:r>
            <a:r>
              <a:rPr lang="en-US" dirty="0" err="1" smtClean="0"/>
              <a:t>RabbitMQ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84923" y="3625922"/>
            <a:ext cx="7935880" cy="1398659"/>
            <a:chOff x="6505818" y="2028481"/>
            <a:chExt cx="7781682" cy="1024260"/>
          </a:xfrm>
        </p:grpSpPr>
        <p:sp>
          <p:nvSpPr>
            <p:cNvPr id="5" name="Rectangle 4"/>
            <p:cNvSpPr/>
            <p:nvPr/>
          </p:nvSpPr>
          <p:spPr>
            <a:xfrm>
              <a:off x="6591300" y="2028481"/>
              <a:ext cx="7696200" cy="10242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5760" tIns="54869" rIns="109739" bIns="54869" rtlCol="0" anchor="ctr"/>
            <a:lstStyle/>
            <a:p>
              <a:r>
                <a:rPr lang="en-US" sz="2400" dirty="0" err="1" smtClean="0">
                  <a:solidFill>
                    <a:srgbClr val="3C3C3C"/>
                  </a:solidFill>
                  <a:latin typeface="Arial"/>
                  <a:cs typeface="Arial"/>
                </a:rPr>
                <a:t>RabbitMQ</a:t>
              </a:r>
              <a:r>
                <a:rPr lang="en-US" sz="2400" dirty="0" smtClean="0">
                  <a:solidFill>
                    <a:srgbClr val="3C3C3C"/>
                  </a:solidFill>
                  <a:latin typeface="Arial"/>
                  <a:cs typeface="Arial"/>
                </a:rPr>
                <a:t> is a</a:t>
              </a:r>
              <a:r>
                <a:rPr lang="en-US" sz="2400" dirty="0" smtClean="0">
                  <a:solidFill>
                    <a:schemeClr val="accent2">
                      <a:lumMod val="50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lang="en-US" sz="2400" dirty="0">
                  <a:solidFill>
                    <a:schemeClr val="accent2">
                      <a:lumMod val="50000"/>
                    </a:schemeClr>
                  </a:solidFill>
                </a:rPr>
                <a:t>message </a:t>
              </a:r>
              <a:r>
                <a:rPr lang="en-US" sz="2400" dirty="0" smtClean="0">
                  <a:solidFill>
                    <a:schemeClr val="accent2">
                      <a:lumMod val="50000"/>
                    </a:schemeClr>
                  </a:solidFill>
                </a:rPr>
                <a:t>broker</a:t>
              </a:r>
            </a:p>
            <a:p>
              <a:r>
                <a:rPr lang="en-US" sz="2400" dirty="0" smtClean="0">
                  <a:solidFill>
                    <a:schemeClr val="accent2">
                      <a:lumMod val="50000"/>
                    </a:schemeClr>
                  </a:solidFill>
                  <a:latin typeface="Arial"/>
                  <a:cs typeface="Arial"/>
                </a:rPr>
                <a:t>Widely deployed</a:t>
              </a:r>
            </a:p>
            <a:p>
              <a:r>
                <a:rPr lang="en-US" sz="2400" dirty="0" smtClean="0">
                  <a:solidFill>
                    <a:schemeClr val="accent2">
                      <a:lumMod val="50000"/>
                    </a:schemeClr>
                  </a:solidFill>
                  <a:latin typeface="Arial"/>
                  <a:cs typeface="Arial"/>
                </a:rPr>
                <a:t>Ability to route messages</a:t>
              </a:r>
              <a:endParaRPr lang="en-US" sz="2400" dirty="0">
                <a:solidFill>
                  <a:schemeClr val="accent2">
                    <a:lumMod val="50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505818" y="2028481"/>
              <a:ext cx="229046" cy="10242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9739" tIns="54869" rIns="109739" bIns="54869" rtlCol="0" anchor="ctr"/>
            <a:lstStyle/>
            <a:p>
              <a:pPr algn="ctr"/>
              <a:endParaRPr lang="en-US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892701" y="5195721"/>
            <a:ext cx="7828102" cy="13703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 Driven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Tasks driven by work queues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is RPC based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5557" y="5206312"/>
            <a:ext cx="229046" cy="1358134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06656" y="6789833"/>
            <a:ext cx="7814147" cy="12157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Could also be any other broker like </a:t>
            </a: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ZeroMQ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5557" y="6789833"/>
            <a:ext cx="229046" cy="121572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 dirty="0">
              <a:latin typeface="Arial"/>
              <a:cs typeface="Arial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23" y="2015424"/>
            <a:ext cx="5003800" cy="12192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9692641" y="150403"/>
            <a:ext cx="4809743" cy="3364282"/>
          </a:xfrm>
          <a:prstGeom prst="rect">
            <a:avLst/>
          </a:prstGeom>
          <a:solidFill>
            <a:srgbClr val="FFFFFF"/>
          </a:solidFill>
          <a:ln w="28575">
            <a:solidFill>
              <a:srgbClr val="C8C8C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3" rIns="91425" bIns="45713" anchor="ctr"/>
          <a:lstStyle/>
          <a:p>
            <a:pPr algn="ctr"/>
            <a:endParaRPr lang="en-US" sz="800">
              <a:solidFill>
                <a:schemeClr val="lt1"/>
              </a:solidFill>
              <a:latin typeface="Arial" panose="020B0604020202020204" pitchFamily="3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9979559" y="2147359"/>
            <a:ext cx="1968741" cy="961653"/>
          </a:xfrm>
          <a:prstGeom prst="roundRect">
            <a:avLst>
              <a:gd name="adj" fmla="val 11905"/>
            </a:avLst>
          </a:prstGeom>
          <a:solidFill>
            <a:schemeClr val="bg1">
              <a:lumMod val="6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r>
              <a: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</a:p>
          <a:p>
            <a:endParaRPr lang="en-US" sz="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9894925" y="305253"/>
            <a:ext cx="4387873" cy="3059126"/>
          </a:xfrm>
          <a:prstGeom prst="roundRect">
            <a:avLst>
              <a:gd name="adj" fmla="val 2133"/>
            </a:avLst>
          </a:prstGeom>
          <a:solidFill>
            <a:schemeClr val="bg1">
              <a:lumMod val="65000"/>
            </a:schemeClr>
          </a:solidFill>
          <a:ln w="47625"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endParaRPr lang="en-US" sz="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 rot="16200000">
            <a:off x="10736477" y="1689398"/>
            <a:ext cx="2869799" cy="300799"/>
          </a:xfrm>
          <a:prstGeom prst="roundRect">
            <a:avLst>
              <a:gd name="adj" fmla="val 11905"/>
            </a:avLst>
          </a:prstGeom>
          <a:solidFill>
            <a:schemeClr val="tx1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 Broker / Bus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12399954" y="2168526"/>
            <a:ext cx="1823725" cy="1055934"/>
          </a:xfrm>
          <a:prstGeom prst="roundRect">
            <a:avLst>
              <a:gd name="adj" fmla="val 11905"/>
            </a:avLst>
          </a:prstGeom>
          <a:solidFill>
            <a:schemeClr val="bg1">
              <a:lumMod val="6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r>
              <a: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Plugins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9966445" y="434101"/>
            <a:ext cx="1953520" cy="1092303"/>
          </a:xfrm>
          <a:prstGeom prst="roundRect">
            <a:avLst>
              <a:gd name="adj" fmla="val 11905"/>
            </a:avLst>
          </a:prstGeom>
          <a:solidFill>
            <a:schemeClr val="bg1">
              <a:lumMod val="65000"/>
            </a:schemeClr>
          </a:solidFill>
          <a:ln w="38100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r>
              <a: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Webserver</a:t>
            </a:r>
          </a:p>
          <a:p>
            <a:endParaRPr lang="en-US" sz="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13317715" y="2956913"/>
            <a:ext cx="626702" cy="181590"/>
          </a:xfrm>
          <a:prstGeom prst="roundRect">
            <a:avLst>
              <a:gd name="adj" fmla="val 11905"/>
            </a:avLst>
          </a:prstGeom>
          <a:solidFill>
            <a:schemeClr val="bg1">
              <a:lumMod val="6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  <a:endParaRPr lang="en-US" sz="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13317714" y="2213975"/>
            <a:ext cx="835685" cy="212439"/>
          </a:xfrm>
          <a:prstGeom prst="roundRect">
            <a:avLst>
              <a:gd name="adj" fmla="val 11905"/>
            </a:avLst>
          </a:prstGeom>
          <a:solidFill>
            <a:schemeClr val="bg1">
              <a:lumMod val="6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endParaRPr lang="en-US" sz="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3317715" y="2485633"/>
            <a:ext cx="481422" cy="181590"/>
          </a:xfrm>
          <a:prstGeom prst="roundRect">
            <a:avLst>
              <a:gd name="adj" fmla="val 11905"/>
            </a:avLst>
          </a:prstGeom>
          <a:solidFill>
            <a:schemeClr val="bg1">
              <a:lumMod val="6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IPAM</a:t>
            </a:r>
            <a:endParaRPr lang="en-US" sz="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13317714" y="2722527"/>
            <a:ext cx="531635" cy="181590"/>
          </a:xfrm>
          <a:prstGeom prst="roundRect">
            <a:avLst>
              <a:gd name="adj" fmla="val 11905"/>
            </a:avLst>
          </a:prstGeom>
          <a:solidFill>
            <a:schemeClr val="bg1">
              <a:lumMod val="6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</a:t>
            </a:r>
            <a:endParaRPr lang="en-US" sz="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2462953" y="2230564"/>
            <a:ext cx="790638" cy="304103"/>
          </a:xfrm>
          <a:prstGeom prst="roundRect">
            <a:avLst>
              <a:gd name="adj" fmla="val 11905"/>
            </a:avLst>
          </a:prstGeom>
          <a:solidFill>
            <a:schemeClr val="bg1">
              <a:lumMod val="6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 Connector</a:t>
            </a:r>
            <a:r>
              <a: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0053655" y="764756"/>
            <a:ext cx="1666061" cy="336136"/>
          </a:xfrm>
          <a:prstGeom prst="roundRect">
            <a:avLst>
              <a:gd name="adj" fmla="val 1190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Graphical Interface</a:t>
            </a:r>
            <a:endParaRPr lang="en-US" sz="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10468852" y="1245941"/>
            <a:ext cx="1250864" cy="186221"/>
          </a:xfrm>
          <a:prstGeom prst="roundRect">
            <a:avLst>
              <a:gd name="adj" fmla="val 11905"/>
            </a:avLst>
          </a:prstGeom>
          <a:solidFill>
            <a:schemeClr val="bg1">
              <a:lumMod val="6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 Connector </a:t>
            </a:r>
            <a:endParaRPr lang="en-US" sz="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9954115" y="2105026"/>
            <a:ext cx="2014093" cy="1110152"/>
          </a:xfrm>
          <a:prstGeom prst="roundRect">
            <a:avLst>
              <a:gd name="adj" fmla="val 11905"/>
            </a:avLst>
          </a:prstGeom>
          <a:solidFill>
            <a:schemeClr val="bg1">
              <a:lumMod val="65000"/>
              <a:alpha val="4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endParaRPr lang="en-US" sz="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</a:p>
          <a:p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10034538" y="2367935"/>
            <a:ext cx="557262" cy="181590"/>
          </a:xfrm>
          <a:prstGeom prst="roundRect">
            <a:avLst>
              <a:gd name="adj" fmla="val 11905"/>
            </a:avLst>
          </a:prstGeom>
          <a:solidFill>
            <a:schemeClr val="bg1">
              <a:lumMod val="6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</a:t>
            </a:r>
            <a:endParaRPr lang="en-US" sz="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0034537" y="2598868"/>
            <a:ext cx="481422" cy="181590"/>
          </a:xfrm>
          <a:prstGeom prst="roundRect">
            <a:avLst>
              <a:gd name="adj" fmla="val 11905"/>
            </a:avLst>
          </a:prstGeom>
          <a:solidFill>
            <a:schemeClr val="bg1">
              <a:lumMod val="6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endParaRPr lang="en-US" sz="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10845800" y="2229213"/>
            <a:ext cx="965845" cy="241954"/>
          </a:xfrm>
          <a:prstGeom prst="roundRect">
            <a:avLst>
              <a:gd name="adj" fmla="val 11905"/>
            </a:avLst>
          </a:prstGeom>
          <a:solidFill>
            <a:schemeClr val="bg1">
              <a:lumMod val="6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 Connector</a:t>
            </a:r>
            <a:endParaRPr lang="en-US" sz="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0845800" y="2515577"/>
            <a:ext cx="965845" cy="263695"/>
          </a:xfrm>
          <a:prstGeom prst="roundRect">
            <a:avLst>
              <a:gd name="adj" fmla="val 11905"/>
            </a:avLst>
          </a:prstGeom>
          <a:solidFill>
            <a:schemeClr val="bg1">
              <a:lumMod val="6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 Connector </a:t>
            </a:r>
            <a:endParaRPr lang="en-US" sz="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10035192" y="2826779"/>
            <a:ext cx="481422" cy="181590"/>
          </a:xfrm>
          <a:prstGeom prst="roundRect">
            <a:avLst>
              <a:gd name="adj" fmla="val 11905"/>
            </a:avLst>
          </a:prstGeom>
          <a:solidFill>
            <a:schemeClr val="bg1">
              <a:lumMod val="6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mr-IN" sz="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2426391" y="404899"/>
            <a:ext cx="1733359" cy="1659620"/>
          </a:xfrm>
          <a:prstGeom prst="roundRect">
            <a:avLst>
              <a:gd name="adj" fmla="val 2133"/>
            </a:avLst>
          </a:prstGeom>
          <a:solidFill>
            <a:schemeClr val="bg1">
              <a:lumMod val="65000"/>
            </a:schemeClr>
          </a:solidFill>
          <a:ln cap="flat"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endParaRPr lang="en-US" sz="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12472417" y="1274635"/>
            <a:ext cx="1596486" cy="692369"/>
          </a:xfrm>
          <a:prstGeom prst="roundRect">
            <a:avLst>
              <a:gd name="adj" fmla="val 11905"/>
            </a:avLst>
          </a:prstGeom>
          <a:solidFill>
            <a:schemeClr val="bg1">
              <a:lumMod val="6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r>
              <a: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Service</a:t>
            </a:r>
          </a:p>
          <a:p>
            <a:pPr algn="ctr"/>
            <a:endParaRPr lang="en-US" sz="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2465638" y="498235"/>
            <a:ext cx="1600537" cy="725614"/>
          </a:xfrm>
          <a:prstGeom prst="roundRect">
            <a:avLst>
              <a:gd name="adj" fmla="val 11905"/>
            </a:avLst>
          </a:prstGeom>
          <a:solidFill>
            <a:schemeClr val="bg1">
              <a:lumMod val="6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r>
              <a: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Plugin</a:t>
            </a:r>
          </a:p>
          <a:p>
            <a:endParaRPr lang="en-US" sz="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13469345" y="558275"/>
            <a:ext cx="501640" cy="181590"/>
          </a:xfrm>
          <a:prstGeom prst="roundRect">
            <a:avLst>
              <a:gd name="adj" fmla="val 11905"/>
            </a:avLst>
          </a:prstGeom>
          <a:solidFill>
            <a:schemeClr val="bg1">
              <a:lumMod val="6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OSSH</a:t>
            </a:r>
            <a:endParaRPr lang="en-US" sz="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13484405" y="777919"/>
            <a:ext cx="481422" cy="181590"/>
          </a:xfrm>
          <a:prstGeom prst="roundRect">
            <a:avLst>
              <a:gd name="adj" fmla="val 11905"/>
            </a:avLst>
          </a:prstGeom>
          <a:solidFill>
            <a:schemeClr val="bg1">
              <a:lumMod val="6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TFTP</a:t>
            </a:r>
            <a:endParaRPr lang="en-US" sz="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13469345" y="1010295"/>
            <a:ext cx="494296" cy="181590"/>
          </a:xfrm>
          <a:prstGeom prst="roundRect">
            <a:avLst>
              <a:gd name="adj" fmla="val 11905"/>
            </a:avLst>
          </a:prstGeom>
          <a:solidFill>
            <a:schemeClr val="bg1">
              <a:lumMod val="6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DHCP</a:t>
            </a:r>
            <a:endParaRPr lang="en-US" sz="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12499028" y="702411"/>
            <a:ext cx="885029" cy="180787"/>
          </a:xfrm>
          <a:prstGeom prst="roundRect">
            <a:avLst>
              <a:gd name="adj" fmla="val 11905"/>
            </a:avLst>
          </a:prstGeom>
          <a:solidFill>
            <a:schemeClr val="bg1">
              <a:lumMod val="6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 Connector </a:t>
            </a:r>
            <a:endParaRPr lang="en-US" sz="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12470391" y="1280189"/>
            <a:ext cx="1600537" cy="725614"/>
          </a:xfrm>
          <a:prstGeom prst="roundRect">
            <a:avLst>
              <a:gd name="adj" fmla="val 11905"/>
            </a:avLst>
          </a:prstGeom>
          <a:solidFill>
            <a:schemeClr val="bg1">
              <a:lumMod val="6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r>
              <a: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</a:p>
          <a:p>
            <a:endParaRPr lang="en-US" sz="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13469506" y="1317930"/>
            <a:ext cx="481422" cy="181590"/>
          </a:xfrm>
          <a:prstGeom prst="roundRect">
            <a:avLst>
              <a:gd name="adj" fmla="val 11905"/>
            </a:avLst>
          </a:prstGeom>
          <a:solidFill>
            <a:schemeClr val="bg1">
              <a:lumMod val="6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SSH</a:t>
            </a:r>
            <a:endParaRPr lang="en-US" sz="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13469506" y="1532077"/>
            <a:ext cx="481422" cy="181590"/>
          </a:xfrm>
          <a:prstGeom prst="roundRect">
            <a:avLst>
              <a:gd name="adj" fmla="val 11905"/>
            </a:avLst>
          </a:prstGeom>
          <a:solidFill>
            <a:schemeClr val="bg1">
              <a:lumMod val="6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  <a:endParaRPr lang="en-US" sz="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13469345" y="1754434"/>
            <a:ext cx="481422" cy="181590"/>
          </a:xfrm>
          <a:prstGeom prst="roundRect">
            <a:avLst>
              <a:gd name="adj" fmla="val 11905"/>
            </a:avLst>
          </a:prstGeom>
          <a:solidFill>
            <a:schemeClr val="bg1">
              <a:lumMod val="6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endParaRPr lang="en-US" sz="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52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3" y="4629915"/>
            <a:ext cx="13120706" cy="1634491"/>
          </a:xfrm>
        </p:spPr>
        <p:txBody>
          <a:bodyPr/>
          <a:lstStyle/>
          <a:p>
            <a:r>
              <a:rPr lang="en-US" dirty="0" smtClean="0"/>
              <a:t>Components </a:t>
            </a:r>
            <a:r>
              <a:rPr lang="mr-IN" dirty="0" smtClean="0"/>
              <a:t>–</a:t>
            </a:r>
            <a:r>
              <a:rPr lang="en-US" dirty="0" smtClean="0"/>
              <a:t> Graphical Interface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7488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947018"/>
            <a:ext cx="8285925" cy="677108"/>
          </a:xfrm>
        </p:spPr>
        <p:txBody>
          <a:bodyPr/>
          <a:lstStyle/>
          <a:p>
            <a:r>
              <a:rPr lang="en-US" dirty="0" smtClean="0"/>
              <a:t>Web Interface – Bootstrap 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84923" y="3625922"/>
            <a:ext cx="7935880" cy="1398659"/>
            <a:chOff x="6505818" y="2028481"/>
            <a:chExt cx="7781682" cy="1024260"/>
          </a:xfrm>
        </p:grpSpPr>
        <p:sp>
          <p:nvSpPr>
            <p:cNvPr id="5" name="Rectangle 4"/>
            <p:cNvSpPr/>
            <p:nvPr/>
          </p:nvSpPr>
          <p:spPr>
            <a:xfrm>
              <a:off x="6591300" y="2028481"/>
              <a:ext cx="7696200" cy="10242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5760" tIns="54869" rIns="109739" bIns="54869" rtlCol="0" anchor="ctr"/>
            <a:lstStyle/>
            <a:p>
              <a:endParaRPr lang="en-US" sz="2400" dirty="0" smtClean="0">
                <a:solidFill>
                  <a:srgbClr val="3C3C3C"/>
                </a:solidFill>
                <a:latin typeface="Arial"/>
                <a:cs typeface="Arial"/>
              </a:endParaRPr>
            </a:p>
            <a:p>
              <a:r>
                <a:rPr lang="en-US" sz="2000" dirty="0" err="1" smtClean="0">
                  <a:solidFill>
                    <a:srgbClr val="3C3C3C"/>
                  </a:solidFill>
                  <a:latin typeface="Arial"/>
                  <a:cs typeface="Arial"/>
                </a:rPr>
                <a:t>CherryPy</a:t>
              </a:r>
              <a:r>
                <a:rPr lang="en-US" sz="2000" dirty="0" smtClean="0">
                  <a:solidFill>
                    <a:srgbClr val="3C3C3C"/>
                  </a:solidFill>
                  <a:latin typeface="Arial"/>
                  <a:cs typeface="Arial"/>
                </a:rPr>
                <a:t> is </a:t>
              </a:r>
              <a:r>
                <a:rPr lang="en-US" sz="2000" dirty="0">
                  <a:solidFill>
                    <a:schemeClr val="accent2">
                      <a:lumMod val="50000"/>
                    </a:schemeClr>
                  </a:solidFill>
                </a:rPr>
                <a:t>a</a:t>
              </a:r>
              <a:r>
                <a:rPr lang="en-US" sz="2000" dirty="0" smtClean="0">
                  <a:solidFill>
                    <a:schemeClr val="accent2">
                      <a:lumMod val="50000"/>
                    </a:schemeClr>
                  </a:solidFill>
                </a:rPr>
                <a:t> </a:t>
              </a:r>
              <a:r>
                <a:rPr lang="en-US" sz="2000" dirty="0">
                  <a:solidFill>
                    <a:schemeClr val="accent2">
                      <a:lumMod val="50000"/>
                    </a:schemeClr>
                  </a:solidFill>
                </a:rPr>
                <a:t>Minimalist Python Web </a:t>
              </a:r>
              <a:r>
                <a:rPr lang="en-US" sz="2000" dirty="0" smtClean="0">
                  <a:solidFill>
                    <a:schemeClr val="accent2">
                      <a:lumMod val="50000"/>
                    </a:schemeClr>
                  </a:solidFill>
                </a:rPr>
                <a:t>Framework</a:t>
              </a:r>
            </a:p>
            <a:p>
              <a:r>
                <a:rPr lang="en-US" dirty="0" err="1">
                  <a:solidFill>
                    <a:schemeClr val="accent2">
                      <a:lumMod val="50000"/>
                    </a:schemeClr>
                  </a:solidFill>
                </a:rPr>
                <a:t>CherryPy</a:t>
              </a:r>
              <a:r>
                <a:rPr lang="en-US" dirty="0">
                  <a:solidFill>
                    <a:schemeClr val="accent2">
                      <a:lumMod val="50000"/>
                    </a:schemeClr>
                  </a:solidFill>
                </a:rPr>
                <a:t> Engine (Bus) to communicate with</a:t>
              </a:r>
            </a:p>
            <a:p>
              <a:r>
                <a:rPr lang="en-US" dirty="0" err="1">
                  <a:solidFill>
                    <a:schemeClr val="accent2">
                      <a:lumMod val="50000"/>
                    </a:schemeClr>
                  </a:solidFill>
                </a:rPr>
                <a:t>CherryPy</a:t>
              </a:r>
              <a:r>
                <a:rPr lang="en-US" dirty="0">
                  <a:solidFill>
                    <a:schemeClr val="accent2">
                      <a:lumMod val="50000"/>
                    </a:schemeClr>
                  </a:solidFill>
                </a:rPr>
                <a:t> has a easy way to provide REST services</a:t>
              </a:r>
            </a:p>
            <a:p>
              <a:endParaRPr lang="en-US" sz="20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505818" y="2028481"/>
              <a:ext cx="229046" cy="10242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9739" tIns="54869" rIns="109739" bIns="54869" rtlCol="0" anchor="ctr"/>
            <a:lstStyle/>
            <a:p>
              <a:pPr algn="ctr"/>
              <a:endParaRPr lang="en-US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892701" y="5195721"/>
            <a:ext cx="7828102" cy="13703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Bootstrap is </a:t>
            </a: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</a:rPr>
              <a:t>a HTML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, CSS, and JS </a:t>
            </a: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</a:rPr>
              <a:t>framework</a:t>
            </a:r>
          </a:p>
        </p:txBody>
      </p:sp>
      <p:sp>
        <p:nvSpPr>
          <p:cNvPr id="8" name="Rectangle 7"/>
          <p:cNvSpPr/>
          <p:nvPr/>
        </p:nvSpPr>
        <p:spPr>
          <a:xfrm>
            <a:off x="795557" y="5206312"/>
            <a:ext cx="229046" cy="1358134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06656" y="6789833"/>
            <a:ext cx="7814147" cy="12157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HTML5 </a:t>
            </a: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WebSockets</a:t>
            </a:r>
            <a:endParaRPr lang="en-US" sz="2400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time communication between Message Broker and Web UI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5557" y="6789833"/>
            <a:ext cx="229046" cy="121572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 dirty="0">
              <a:latin typeface="Arial"/>
              <a:cs typeface="Arial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9692641" y="150403"/>
            <a:ext cx="4809743" cy="3364282"/>
            <a:chOff x="9692641" y="150403"/>
            <a:chExt cx="4809743" cy="3364282"/>
          </a:xfrm>
        </p:grpSpPr>
        <p:sp>
          <p:nvSpPr>
            <p:cNvPr id="21" name="Rectangle 20"/>
            <p:cNvSpPr/>
            <p:nvPr/>
          </p:nvSpPr>
          <p:spPr>
            <a:xfrm>
              <a:off x="9692641" y="150403"/>
              <a:ext cx="4809743" cy="336428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C8C8C8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/>
              <a:endParaRPr lang="en-US" sz="800">
                <a:solidFill>
                  <a:schemeClr val="lt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9979559" y="2147359"/>
              <a:ext cx="1968741" cy="961653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Backend</a:t>
              </a: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9894925" y="305253"/>
              <a:ext cx="4387873" cy="3059126"/>
            </a:xfrm>
            <a:prstGeom prst="roundRect">
              <a:avLst>
                <a:gd name="adj" fmla="val 2133"/>
              </a:avLst>
            </a:prstGeom>
            <a:solidFill>
              <a:schemeClr val="bg1">
                <a:lumMod val="65000"/>
              </a:schemeClr>
            </a:solidFill>
            <a:ln w="4762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 rot="16200000">
              <a:off x="10736477" y="1689398"/>
              <a:ext cx="2869799" cy="30079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Message Broker / Bus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12399954" y="2168526"/>
              <a:ext cx="1823725" cy="105593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 Plugins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9966445" y="434101"/>
              <a:ext cx="1953520" cy="1092303"/>
            </a:xfrm>
            <a:prstGeom prst="roundRect">
              <a:avLst>
                <a:gd name="adj" fmla="val 11905"/>
              </a:avLst>
            </a:prstGeom>
            <a:solidFill>
              <a:schemeClr val="tx1">
                <a:lumMod val="60000"/>
                <a:lumOff val="40000"/>
              </a:schemeClr>
            </a:solidFill>
            <a:ln w="38100">
              <a:solidFill>
                <a:srgbClr val="FFC000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Webserver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3317715" y="2956913"/>
              <a:ext cx="62670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Software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13317714" y="2213975"/>
              <a:ext cx="835685" cy="21243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Configuration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13317715" y="2485633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IPAM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3317714" y="2722527"/>
              <a:ext cx="531635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2462953" y="2230564"/>
              <a:ext cx="790638" cy="304103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</a:t>
              </a:r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0053655" y="764756"/>
              <a:ext cx="1666061" cy="336136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Graphical Interface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0468852" y="1245941"/>
              <a:ext cx="1250864" cy="186221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9954115" y="2105026"/>
              <a:ext cx="2014093" cy="1110152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  <a:alpha val="4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Backend</a:t>
              </a:r>
            </a:p>
            <a:p>
              <a:endParaRPr lang="en-US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1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10034538" y="2367935"/>
              <a:ext cx="55726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Internal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0034537" y="2598868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SQL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10845800" y="2229213"/>
              <a:ext cx="965845" cy="24195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UI Connector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10845800" y="2515577"/>
              <a:ext cx="965845" cy="263695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10035192" y="2826779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mr-IN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12426391" y="404899"/>
              <a:ext cx="1733359" cy="1659620"/>
            </a:xfrm>
            <a:prstGeom prst="roundRect">
              <a:avLst>
                <a:gd name="adj" fmla="val 2133"/>
              </a:avLst>
            </a:prstGeom>
            <a:solidFill>
              <a:schemeClr val="bg1">
                <a:lumMod val="65000"/>
              </a:schemeClr>
            </a:solidFill>
            <a:ln cap="flat"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12472417" y="1274635"/>
              <a:ext cx="1596486" cy="69236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Service</a:t>
              </a: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12465638" y="498235"/>
              <a:ext cx="1600537" cy="72561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Source Plugin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13469345" y="558275"/>
              <a:ext cx="501640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OSSH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13484405" y="777919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TFTP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13469345" y="1010295"/>
              <a:ext cx="494296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DHCP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12499028" y="702411"/>
              <a:ext cx="885029" cy="180787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12470391" y="1280189"/>
              <a:ext cx="1600537" cy="72561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Services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13469506" y="1317930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SSH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13469506" y="1532077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REST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13469345" y="1754434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57" y="1774825"/>
            <a:ext cx="3632200" cy="1549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2262" y="1754434"/>
            <a:ext cx="1966338" cy="157307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919" y="1777504"/>
            <a:ext cx="2778248" cy="107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6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947018"/>
            <a:ext cx="8285925" cy="677108"/>
          </a:xfrm>
        </p:spPr>
        <p:txBody>
          <a:bodyPr/>
          <a:lstStyle/>
          <a:p>
            <a:r>
              <a:rPr lang="en-US" dirty="0" smtClean="0"/>
              <a:t>Web Interface – Bootstrap 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9692641" y="150403"/>
            <a:ext cx="4809743" cy="3364282"/>
            <a:chOff x="9692641" y="150403"/>
            <a:chExt cx="4809743" cy="3364282"/>
          </a:xfrm>
        </p:grpSpPr>
        <p:sp>
          <p:nvSpPr>
            <p:cNvPr id="21" name="Rectangle 20"/>
            <p:cNvSpPr/>
            <p:nvPr/>
          </p:nvSpPr>
          <p:spPr>
            <a:xfrm>
              <a:off x="9692641" y="150403"/>
              <a:ext cx="4809743" cy="336428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C8C8C8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/>
              <a:endParaRPr lang="en-US" sz="800">
                <a:solidFill>
                  <a:schemeClr val="lt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9979559" y="2147359"/>
              <a:ext cx="1968741" cy="961653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Backend</a:t>
              </a: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9894925" y="305253"/>
              <a:ext cx="4387873" cy="3059126"/>
            </a:xfrm>
            <a:prstGeom prst="roundRect">
              <a:avLst>
                <a:gd name="adj" fmla="val 2133"/>
              </a:avLst>
            </a:prstGeom>
            <a:solidFill>
              <a:schemeClr val="bg1">
                <a:lumMod val="65000"/>
              </a:schemeClr>
            </a:solidFill>
            <a:ln w="4762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 rot="16200000">
              <a:off x="10736477" y="1689398"/>
              <a:ext cx="2869799" cy="30079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Message Broker / Bus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12399954" y="2168526"/>
              <a:ext cx="1823725" cy="105593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 Plugins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9966445" y="434101"/>
              <a:ext cx="1953520" cy="1092303"/>
            </a:xfrm>
            <a:prstGeom prst="roundRect">
              <a:avLst>
                <a:gd name="adj" fmla="val 11905"/>
              </a:avLst>
            </a:prstGeom>
            <a:solidFill>
              <a:schemeClr val="tx1">
                <a:lumMod val="60000"/>
                <a:lumOff val="40000"/>
              </a:schemeClr>
            </a:solidFill>
            <a:ln w="38100">
              <a:solidFill>
                <a:srgbClr val="FFC000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Webserver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3317715" y="2956913"/>
              <a:ext cx="62670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Software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13317714" y="2213975"/>
              <a:ext cx="835685" cy="21243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Configuration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13317715" y="2485633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IPAM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3317714" y="2722527"/>
              <a:ext cx="531635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2462953" y="2230564"/>
              <a:ext cx="790638" cy="304103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</a:t>
              </a:r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0053655" y="764756"/>
              <a:ext cx="1666061" cy="336136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Graphical Interface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0468852" y="1245941"/>
              <a:ext cx="1250864" cy="186221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9954115" y="2105026"/>
              <a:ext cx="2014093" cy="1110152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  <a:alpha val="4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Backend</a:t>
              </a:r>
            </a:p>
            <a:p>
              <a:endParaRPr lang="en-US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1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10034538" y="2367935"/>
              <a:ext cx="55726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Internal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0034537" y="2598868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SQL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10845800" y="2229213"/>
              <a:ext cx="965845" cy="24195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UI Connector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10845800" y="2515577"/>
              <a:ext cx="965845" cy="263695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10035192" y="2826779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mr-IN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12426391" y="404899"/>
              <a:ext cx="1733359" cy="1659620"/>
            </a:xfrm>
            <a:prstGeom prst="roundRect">
              <a:avLst>
                <a:gd name="adj" fmla="val 2133"/>
              </a:avLst>
            </a:prstGeom>
            <a:solidFill>
              <a:schemeClr val="bg1">
                <a:lumMod val="65000"/>
              </a:schemeClr>
            </a:solidFill>
            <a:ln cap="flat"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12472417" y="1274635"/>
              <a:ext cx="1596486" cy="69236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Service</a:t>
              </a: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12465638" y="498235"/>
              <a:ext cx="1600537" cy="72561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Source Plugin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13469345" y="558275"/>
              <a:ext cx="501640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OSSH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13484405" y="777919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TFTP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13469345" y="1010295"/>
              <a:ext cx="494296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DHCP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12499028" y="702411"/>
              <a:ext cx="885029" cy="180787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12470391" y="1280189"/>
              <a:ext cx="1600537" cy="72561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Services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13469506" y="1317930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SSH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13469506" y="1532077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REST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13469345" y="1754434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57" y="1774825"/>
            <a:ext cx="3632200" cy="1549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2262" y="1754434"/>
            <a:ext cx="1966338" cy="157307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919" y="1777504"/>
            <a:ext cx="2778248" cy="10765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929" y="3614330"/>
            <a:ext cx="12020977" cy="421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96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3" y="4629915"/>
            <a:ext cx="13120706" cy="1634491"/>
          </a:xfrm>
        </p:spPr>
        <p:txBody>
          <a:bodyPr/>
          <a:lstStyle/>
          <a:p>
            <a:r>
              <a:rPr lang="en-US" dirty="0" smtClean="0"/>
              <a:t>Components </a:t>
            </a:r>
            <a:r>
              <a:rPr lang="mr-IN" dirty="0" smtClean="0"/>
              <a:t>–</a:t>
            </a:r>
            <a:r>
              <a:rPr lang="en-US" dirty="0" smtClean="0"/>
              <a:t> Backend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7787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947018"/>
            <a:ext cx="8285925" cy="677108"/>
          </a:xfrm>
        </p:spPr>
        <p:txBody>
          <a:bodyPr/>
          <a:lstStyle/>
          <a:p>
            <a:r>
              <a:rPr lang="en-US" dirty="0" smtClean="0"/>
              <a:t>Backend – Internal / SQL 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84923" y="3625922"/>
            <a:ext cx="7935880" cy="1398659"/>
            <a:chOff x="6505818" y="2028481"/>
            <a:chExt cx="7781682" cy="1024260"/>
          </a:xfrm>
        </p:grpSpPr>
        <p:sp>
          <p:nvSpPr>
            <p:cNvPr id="5" name="Rectangle 4"/>
            <p:cNvSpPr/>
            <p:nvPr/>
          </p:nvSpPr>
          <p:spPr>
            <a:xfrm>
              <a:off x="6591300" y="2028481"/>
              <a:ext cx="7696200" cy="10242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5760" tIns="54869" rIns="109739" bIns="54869" rtlCol="0" anchor="ctr"/>
            <a:lstStyle/>
            <a:p>
              <a:r>
                <a:rPr lang="en-US" sz="2400" dirty="0" smtClean="0">
                  <a:solidFill>
                    <a:srgbClr val="3C3C3C"/>
                  </a:solidFill>
                  <a:latin typeface="Arial"/>
                  <a:cs typeface="Arial"/>
                </a:rPr>
                <a:t>Internal</a:t>
              </a:r>
            </a:p>
            <a:p>
              <a:pPr marL="342900" indent="-342900">
                <a:buFont typeface="Arial" charset="0"/>
                <a:buChar char="•"/>
              </a:pPr>
              <a:r>
                <a:rPr lang="en-US" sz="2400" dirty="0" smtClean="0">
                  <a:solidFill>
                    <a:srgbClr val="3C3C3C"/>
                  </a:solidFill>
                  <a:latin typeface="Arial"/>
                  <a:cs typeface="Arial"/>
                </a:rPr>
                <a:t>Python </a:t>
              </a:r>
              <a:r>
                <a:rPr lang="en-US" sz="2400" dirty="0" err="1" smtClean="0">
                  <a:solidFill>
                    <a:srgbClr val="3C3C3C"/>
                  </a:solidFill>
                  <a:latin typeface="Arial"/>
                  <a:cs typeface="Arial"/>
                </a:rPr>
                <a:t>Dict</a:t>
              </a:r>
              <a:r>
                <a:rPr lang="en-US" sz="2400" dirty="0" smtClean="0">
                  <a:solidFill>
                    <a:srgbClr val="3C3C3C"/>
                  </a:solidFill>
                  <a:latin typeface="Arial"/>
                  <a:cs typeface="Arial"/>
                </a:rPr>
                <a:t> based </a:t>
              </a:r>
            </a:p>
            <a:p>
              <a:pPr marL="342900" indent="-342900">
                <a:buFont typeface="Arial" charset="0"/>
                <a:buChar char="•"/>
              </a:pPr>
              <a:r>
                <a:rPr lang="en-US" sz="2400" dirty="0" smtClean="0">
                  <a:solidFill>
                    <a:srgbClr val="3C3C3C"/>
                  </a:solidFill>
                  <a:latin typeface="Arial"/>
                  <a:cs typeface="Arial"/>
                </a:rPr>
                <a:t>No persistence</a:t>
              </a:r>
            </a:p>
            <a:p>
              <a:pPr marL="342900" indent="-342900">
                <a:buFont typeface="Arial" charset="0"/>
                <a:buChar char="•"/>
              </a:pPr>
              <a:r>
                <a:rPr lang="en-US" sz="2400" dirty="0" smtClean="0">
                  <a:solidFill>
                    <a:srgbClr val="3C3C3C"/>
                  </a:solidFill>
                  <a:latin typeface="Arial"/>
                  <a:cs typeface="Arial"/>
                </a:rPr>
                <a:t>Good for </a:t>
              </a:r>
              <a:r>
                <a:rPr lang="en-US" sz="2400" dirty="0" err="1" smtClean="0">
                  <a:solidFill>
                    <a:srgbClr val="3C3C3C"/>
                  </a:solidFill>
                  <a:latin typeface="Arial"/>
                  <a:cs typeface="Arial"/>
                </a:rPr>
                <a:t>PoC</a:t>
              </a:r>
              <a:endParaRPr lang="en-US" sz="2400" dirty="0" smtClean="0">
                <a:solidFill>
                  <a:srgbClr val="3C3C3C"/>
                </a:solidFill>
                <a:latin typeface="Arial"/>
                <a:cs typeface="Arial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505818" y="2028481"/>
              <a:ext cx="229046" cy="10242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9739" tIns="54869" rIns="109739" bIns="54869" rtlCol="0" anchor="ctr"/>
            <a:lstStyle/>
            <a:p>
              <a:pPr algn="ctr"/>
              <a:endParaRPr lang="en-US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892701" y="5195721"/>
            <a:ext cx="7828102" cy="13703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SQLITE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Persistence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historic data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5557" y="5206312"/>
            <a:ext cx="229046" cy="1358134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06656" y="6789833"/>
            <a:ext cx="7814147" cy="12157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 smtClean="0">
                <a:solidFill>
                  <a:schemeClr val="accent2"/>
                </a:solidFill>
                <a:cs typeface="Arial" panose="020B0604020202020204" pitchFamily="34" charset="0"/>
              </a:rPr>
              <a:t>Other backend types could be added due to plugin architecture</a:t>
            </a:r>
          </a:p>
          <a:p>
            <a:r>
              <a:rPr lang="en-US" sz="2400" dirty="0" smtClean="0">
                <a:solidFill>
                  <a:schemeClr val="accent2"/>
                </a:solidFill>
                <a:cs typeface="Arial" panose="020B0604020202020204" pitchFamily="34" charset="0"/>
              </a:rPr>
              <a:t>Other SQL based backend could be added (ORM) </a:t>
            </a:r>
            <a:endParaRPr lang="en-US" sz="2400" dirty="0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5557" y="6789833"/>
            <a:ext cx="229046" cy="121572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 dirty="0">
              <a:latin typeface="Arial"/>
              <a:cs typeface="Arial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692641" y="150403"/>
            <a:ext cx="4809743" cy="3364282"/>
            <a:chOff x="9692641" y="150403"/>
            <a:chExt cx="4809743" cy="3364282"/>
          </a:xfrm>
        </p:grpSpPr>
        <p:sp>
          <p:nvSpPr>
            <p:cNvPr id="21" name="Rectangle 20"/>
            <p:cNvSpPr/>
            <p:nvPr/>
          </p:nvSpPr>
          <p:spPr>
            <a:xfrm>
              <a:off x="9692641" y="150403"/>
              <a:ext cx="4809743" cy="336428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C8C8C8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/>
              <a:endParaRPr lang="en-US" sz="800">
                <a:solidFill>
                  <a:schemeClr val="lt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9979559" y="2147359"/>
              <a:ext cx="1968741" cy="961653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Backend</a:t>
              </a: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9894925" y="305253"/>
              <a:ext cx="4387873" cy="3059126"/>
            </a:xfrm>
            <a:prstGeom prst="roundRect">
              <a:avLst>
                <a:gd name="adj" fmla="val 2133"/>
              </a:avLst>
            </a:prstGeom>
            <a:solidFill>
              <a:schemeClr val="bg1">
                <a:lumMod val="65000"/>
              </a:schemeClr>
            </a:solidFill>
            <a:ln w="4762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 rot="16200000">
              <a:off x="10736477" y="1689398"/>
              <a:ext cx="2869799" cy="30079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Message Broker / Bus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12399954" y="2168526"/>
              <a:ext cx="1823725" cy="105593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 Plugins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9966445" y="434101"/>
              <a:ext cx="1953520" cy="1092303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Webserver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3317715" y="2956913"/>
              <a:ext cx="62670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Software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13317714" y="2213975"/>
              <a:ext cx="835685" cy="21243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Configuration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13317715" y="2485633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IPAM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3317714" y="2722527"/>
              <a:ext cx="531635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2462953" y="2230564"/>
              <a:ext cx="790638" cy="304103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</a:t>
              </a:r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0053655" y="764756"/>
              <a:ext cx="1666061" cy="336136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Graphical Interface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0468852" y="1245941"/>
              <a:ext cx="1250864" cy="186221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9954115" y="2105026"/>
              <a:ext cx="2014093" cy="1110152"/>
            </a:xfrm>
            <a:prstGeom prst="roundRect">
              <a:avLst>
                <a:gd name="adj" fmla="val 11905"/>
              </a:avLst>
            </a:prstGeom>
            <a:solidFill>
              <a:schemeClr val="accent1">
                <a:lumMod val="75000"/>
                <a:alpha val="4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Backend</a:t>
              </a:r>
            </a:p>
            <a:p>
              <a:endParaRPr lang="en-US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1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10034538" y="2367935"/>
              <a:ext cx="55726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Internal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0034537" y="2598868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SQL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10845800" y="2229213"/>
              <a:ext cx="965845" cy="24195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UI Connector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10845800" y="2515577"/>
              <a:ext cx="965845" cy="263695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10035192" y="2826779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mr-IN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12426391" y="404899"/>
              <a:ext cx="1733359" cy="1659620"/>
            </a:xfrm>
            <a:prstGeom prst="roundRect">
              <a:avLst>
                <a:gd name="adj" fmla="val 2133"/>
              </a:avLst>
            </a:prstGeom>
            <a:solidFill>
              <a:schemeClr val="bg1">
                <a:lumMod val="65000"/>
              </a:schemeClr>
            </a:solidFill>
            <a:ln cap="flat"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12472417" y="1274635"/>
              <a:ext cx="1596486" cy="69236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Service</a:t>
              </a: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12465638" y="498235"/>
              <a:ext cx="1600537" cy="72561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Source Plugin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13469345" y="558275"/>
              <a:ext cx="501640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OSSH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13484405" y="777919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TFTP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13469345" y="1010295"/>
              <a:ext cx="494296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DHCP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12499028" y="702411"/>
              <a:ext cx="885029" cy="180787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12470391" y="1280189"/>
              <a:ext cx="1600537" cy="72561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Services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13469506" y="1317930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SSH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13469506" y="1532077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REST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13469345" y="1754434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1" name="Picture 50" descr="python.sh-600x600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4555" y="1621448"/>
            <a:ext cx="1503847" cy="1214085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2" name="Picture 51" descr="imageedit_1_2892996221.gif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462" y="2713217"/>
            <a:ext cx="2076031" cy="6080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2976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3" y="4629915"/>
            <a:ext cx="13120706" cy="1634491"/>
          </a:xfrm>
        </p:spPr>
        <p:txBody>
          <a:bodyPr/>
          <a:lstStyle/>
          <a:p>
            <a:r>
              <a:rPr lang="en-US" dirty="0" smtClean="0"/>
              <a:t>Components </a:t>
            </a:r>
            <a:r>
              <a:rPr lang="mr-IN" dirty="0" smtClean="0"/>
              <a:t>–</a:t>
            </a:r>
            <a:r>
              <a:rPr lang="en-US" dirty="0" smtClean="0"/>
              <a:t> Services / Source Plugins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8262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959329"/>
            <a:ext cx="8285925" cy="664797"/>
          </a:xfrm>
        </p:spPr>
        <p:txBody>
          <a:bodyPr/>
          <a:lstStyle/>
          <a:p>
            <a:r>
              <a:rPr lang="en-US" dirty="0" smtClean="0"/>
              <a:t>Services / Source Plugins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84923" y="3625922"/>
            <a:ext cx="7935880" cy="1398659"/>
            <a:chOff x="6505818" y="2028481"/>
            <a:chExt cx="7781682" cy="1024260"/>
          </a:xfrm>
        </p:grpSpPr>
        <p:sp>
          <p:nvSpPr>
            <p:cNvPr id="5" name="Rectangle 4"/>
            <p:cNvSpPr/>
            <p:nvPr/>
          </p:nvSpPr>
          <p:spPr>
            <a:xfrm>
              <a:off x="6591300" y="2028481"/>
              <a:ext cx="7696200" cy="10242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5760" tIns="54869" rIns="109739" bIns="54869" rtlCol="0" anchor="ctr"/>
            <a:lstStyle/>
            <a:p>
              <a:r>
                <a:rPr lang="en-US" sz="2400" dirty="0" smtClean="0">
                  <a:solidFill>
                    <a:srgbClr val="3C3C3C"/>
                  </a:solidFill>
                  <a:latin typeface="Arial"/>
                  <a:cs typeface="Arial"/>
                </a:rPr>
                <a:t>A Service provide a interface to trigger event</a:t>
              </a:r>
              <a:endParaRPr lang="en-US" sz="2400" dirty="0">
                <a:solidFill>
                  <a:srgbClr val="3C3C3C"/>
                </a:solidFill>
                <a:latin typeface="Arial"/>
                <a:cs typeface="Arial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505818" y="2028481"/>
              <a:ext cx="229046" cy="10242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9739" tIns="54869" rIns="109739" bIns="54869" rtlCol="0" anchor="ctr"/>
            <a:lstStyle/>
            <a:p>
              <a:pPr algn="ctr"/>
              <a:endParaRPr lang="en-US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892701" y="5195721"/>
            <a:ext cx="7828102" cy="13703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>
                <a:solidFill>
                  <a:srgbClr val="3C3C3C"/>
                </a:solidFill>
                <a:latin typeface="Arial"/>
                <a:cs typeface="Arial"/>
              </a:rPr>
              <a:t>Source Plugins relay on </a:t>
            </a:r>
            <a:r>
              <a:rPr lang="en-US" sz="2400" dirty="0" smtClean="0">
                <a:solidFill>
                  <a:srgbClr val="3C3C3C"/>
                </a:solidFill>
                <a:latin typeface="Arial"/>
                <a:cs typeface="Arial"/>
              </a:rPr>
              <a:t>services</a:t>
            </a:r>
          </a:p>
          <a:p>
            <a:r>
              <a:rPr lang="en-US" sz="2400" dirty="0" smtClean="0">
                <a:solidFill>
                  <a:srgbClr val="3C3C3C"/>
                </a:solidFill>
                <a:latin typeface="Arial"/>
                <a:cs typeface="Arial"/>
              </a:rPr>
              <a:t>Read information provided by services and normalize data</a:t>
            </a:r>
            <a:endParaRPr lang="en-US" sz="2400" dirty="0">
              <a:solidFill>
                <a:srgbClr val="3C3C3C"/>
              </a:solidFill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5557" y="5206312"/>
            <a:ext cx="229046" cy="1358134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06656" y="6789833"/>
            <a:ext cx="7814147" cy="12157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YAPT ships with services: REST / FILE / SSH / PHS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YAPT ships with source plugins: </a:t>
            </a: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tftp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dhcp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rest / </a:t>
            </a: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ossh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phs</a:t>
            </a:r>
            <a:endParaRPr lang="en-US" sz="2400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5557" y="6789833"/>
            <a:ext cx="229046" cy="121572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 dirty="0">
              <a:latin typeface="Arial"/>
              <a:cs typeface="Arial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9692641" y="150403"/>
            <a:ext cx="4809743" cy="3364282"/>
            <a:chOff x="9692641" y="150403"/>
            <a:chExt cx="4809743" cy="3364282"/>
          </a:xfrm>
        </p:grpSpPr>
        <p:sp>
          <p:nvSpPr>
            <p:cNvPr id="21" name="Rectangle 20"/>
            <p:cNvSpPr/>
            <p:nvPr/>
          </p:nvSpPr>
          <p:spPr>
            <a:xfrm>
              <a:off x="9692641" y="150403"/>
              <a:ext cx="4809743" cy="336428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C8C8C8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/>
              <a:endParaRPr lang="en-US" sz="800">
                <a:solidFill>
                  <a:schemeClr val="lt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9979559" y="2147359"/>
              <a:ext cx="1968741" cy="961653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Backend</a:t>
              </a: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9894925" y="305253"/>
              <a:ext cx="4387873" cy="3059126"/>
            </a:xfrm>
            <a:prstGeom prst="roundRect">
              <a:avLst>
                <a:gd name="adj" fmla="val 2133"/>
              </a:avLst>
            </a:prstGeom>
            <a:solidFill>
              <a:schemeClr val="bg1">
                <a:lumMod val="65000"/>
              </a:schemeClr>
            </a:solidFill>
            <a:ln w="4762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 rot="16200000">
              <a:off x="10736477" y="1689398"/>
              <a:ext cx="2869799" cy="30079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Message Broker / Bus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12399954" y="2168526"/>
              <a:ext cx="1823725" cy="105593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 Plugins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9966445" y="434101"/>
              <a:ext cx="1953520" cy="1092303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Webserver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3317715" y="2956913"/>
              <a:ext cx="62670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Software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13317714" y="2213975"/>
              <a:ext cx="835685" cy="21243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Configuration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13317715" y="2485633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IPAM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3317714" y="2722527"/>
              <a:ext cx="531635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2462953" y="2230564"/>
              <a:ext cx="790638" cy="304103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</a:t>
              </a:r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0053655" y="764756"/>
              <a:ext cx="1666061" cy="336136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Graphical Interface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0468852" y="1245941"/>
              <a:ext cx="1250864" cy="186221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9954115" y="2105026"/>
              <a:ext cx="2014093" cy="1110152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  <a:alpha val="4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Backend</a:t>
              </a:r>
            </a:p>
            <a:p>
              <a:endParaRPr lang="en-US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1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10034538" y="2367935"/>
              <a:ext cx="55726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Internal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0034537" y="2598868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SQL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10845800" y="2229213"/>
              <a:ext cx="965845" cy="24195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UI Connector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10845800" y="2515577"/>
              <a:ext cx="965845" cy="263695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10035192" y="2826779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mr-IN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12426391" y="404899"/>
              <a:ext cx="1733359" cy="1659620"/>
            </a:xfrm>
            <a:prstGeom prst="roundRect">
              <a:avLst>
                <a:gd name="adj" fmla="val 2133"/>
              </a:avLst>
            </a:prstGeom>
            <a:solidFill>
              <a:schemeClr val="accent1">
                <a:lumMod val="75000"/>
              </a:schemeClr>
            </a:solidFill>
            <a:ln cap="flat">
              <a:solidFill>
                <a:srgbClr val="FFC000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12472417" y="1274635"/>
              <a:ext cx="1596486" cy="69236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Service</a:t>
              </a: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12465638" y="498235"/>
              <a:ext cx="1600537" cy="72561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Source Plugin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13469345" y="558275"/>
              <a:ext cx="501640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OSSH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13484405" y="777919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TFTP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13469345" y="1010295"/>
              <a:ext cx="494296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DHCP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12499028" y="702411"/>
              <a:ext cx="885029" cy="180787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12470391" y="1280189"/>
              <a:ext cx="1600537" cy="72561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Services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13469506" y="1317930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SSH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13469506" y="1532077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REST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13469345" y="1754434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1" name="Picture 50" descr="python.sh-600x600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4555" y="1621448"/>
            <a:ext cx="1503847" cy="1214085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2" name="Picture 51" descr="imageedit_1_2892996221.gif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462" y="2713217"/>
            <a:ext cx="2076031" cy="6080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600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523" y="953179"/>
            <a:ext cx="9792662" cy="664797"/>
          </a:xfrm>
        </p:spPr>
        <p:txBody>
          <a:bodyPr/>
          <a:lstStyle/>
          <a:p>
            <a:r>
              <a:rPr lang="en-US" dirty="0" smtClean="0"/>
              <a:t>What YAPT is and isn’t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502617" y="2557854"/>
            <a:ext cx="6050823" cy="50288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27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91440" rtlCol="0" anchor="t" anchorCtr="0"/>
          <a:lstStyle/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endParaRPr lang="en-US" sz="2400" dirty="0">
              <a:solidFill>
                <a:srgbClr val="3C3C3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502617" y="2034066"/>
            <a:ext cx="6050823" cy="91030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2800" b="1" dirty="0" smtClean="0">
                <a:solidFill>
                  <a:prstClr val="white"/>
                </a:solidFill>
                <a:latin typeface="Arial"/>
                <a:cs typeface="Arial"/>
              </a:rPr>
              <a:t>What it’s NOT</a:t>
            </a:r>
            <a:endParaRPr lang="en-US" sz="2800" b="1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82362" y="2557854"/>
            <a:ext cx="6050823" cy="50288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27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91440" rtlCol="0" anchor="t" anchorCtr="0"/>
          <a:lstStyle/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endParaRPr lang="en-US" sz="2400" dirty="0">
              <a:solidFill>
                <a:srgbClr val="3C3C3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82362" y="2034066"/>
            <a:ext cx="6050823" cy="9103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2800" b="1" dirty="0" smtClean="0">
                <a:latin typeface="Arial"/>
                <a:cs typeface="Arial"/>
              </a:rPr>
              <a:t>What it’s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054547" y="3104096"/>
            <a:ext cx="5906451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r>
              <a:rPr lang="en-US" sz="2400" b="1" dirty="0" smtClean="0">
                <a:solidFill>
                  <a:srgbClr val="3C3C3C"/>
                </a:solidFill>
                <a:latin typeface="Arial" charset="0"/>
                <a:ea typeface="Arial" charset="0"/>
                <a:cs typeface="Arial" charset="0"/>
              </a:rPr>
              <a:t>An open source project</a:t>
            </a:r>
          </a:p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r>
              <a:rPr lang="en-US" sz="2400" b="1" dirty="0" smtClean="0">
                <a:solidFill>
                  <a:srgbClr val="3C3C3C"/>
                </a:solidFill>
                <a:latin typeface="Arial" charset="0"/>
                <a:ea typeface="Arial" charset="0"/>
                <a:cs typeface="Arial" charset="0"/>
              </a:rPr>
              <a:t>Tool to provision SRX / EX devices (ZTP)</a:t>
            </a:r>
          </a:p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r>
              <a:rPr lang="en-US" sz="2400" b="1" dirty="0" smtClean="0">
                <a:solidFill>
                  <a:srgbClr val="3C3C3C"/>
                </a:solidFill>
                <a:latin typeface="Arial" charset="0"/>
                <a:ea typeface="Arial" charset="0"/>
                <a:cs typeface="Arial" charset="0"/>
              </a:rPr>
              <a:t>Currently “one touch” on SRX, till PHC functionality available</a:t>
            </a:r>
          </a:p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r>
              <a:rPr lang="en-US" sz="2400" b="1" dirty="0" smtClean="0">
                <a:solidFill>
                  <a:srgbClr val="3C3C3C"/>
                </a:solidFill>
                <a:latin typeface="Arial" charset="0"/>
                <a:ea typeface="Arial" charset="0"/>
                <a:cs typeface="Arial" charset="0"/>
              </a:rPr>
              <a:t>Plugin based</a:t>
            </a:r>
          </a:p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r>
              <a:rPr lang="en-US" sz="2400" b="1" dirty="0" smtClean="0">
                <a:solidFill>
                  <a:srgbClr val="3C3C3C"/>
                </a:solidFill>
                <a:latin typeface="Arial" charset="0"/>
                <a:ea typeface="Arial" charset="0"/>
                <a:cs typeface="Arial" charset="0"/>
              </a:rPr>
              <a:t>Extendable</a:t>
            </a:r>
          </a:p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r>
              <a:rPr lang="en-US" sz="2400" b="1" dirty="0" smtClean="0">
                <a:solidFill>
                  <a:srgbClr val="3C3C3C"/>
                </a:solidFill>
                <a:latin typeface="Arial" charset="0"/>
                <a:ea typeface="Arial" charset="0"/>
                <a:cs typeface="Arial" charset="0"/>
              </a:rPr>
              <a:t>Lightweight</a:t>
            </a:r>
          </a:p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r>
              <a:rPr lang="en-US" sz="2400" b="1" dirty="0" smtClean="0">
                <a:solidFill>
                  <a:srgbClr val="3C3C3C"/>
                </a:solidFill>
                <a:latin typeface="Arial" charset="0"/>
                <a:ea typeface="Arial" charset="0"/>
                <a:cs typeface="Arial" charset="0"/>
              </a:rPr>
              <a:t>Good is Good enough</a:t>
            </a:r>
          </a:p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endParaRPr lang="en-US" sz="2400" b="1" dirty="0" smtClean="0">
              <a:solidFill>
                <a:srgbClr val="3C3C3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570161" y="3087896"/>
            <a:ext cx="5915734" cy="2246769"/>
          </a:xfrm>
          <a:prstGeom prst="rect">
            <a:avLst/>
          </a:prstGeom>
        </p:spPr>
        <p:txBody>
          <a:bodyPr wrap="square" lIns="182880">
            <a:spAutoFit/>
          </a:bodyPr>
          <a:lstStyle/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r>
              <a:rPr lang="en-US" sz="2400" b="1" dirty="0" smtClean="0">
                <a:solidFill>
                  <a:srgbClr val="3C3C3C"/>
                </a:solidFill>
                <a:latin typeface="Arial" charset="0"/>
                <a:ea typeface="Arial" charset="0"/>
                <a:cs typeface="Arial" charset="0"/>
              </a:rPr>
              <a:t>A Juniper “product”</a:t>
            </a:r>
          </a:p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r>
              <a:rPr lang="en-US" sz="2400" b="1" dirty="0" smtClean="0">
                <a:solidFill>
                  <a:srgbClr val="3C3C3C"/>
                </a:solidFill>
                <a:latin typeface="Arial" charset="0"/>
                <a:ea typeface="Arial" charset="0"/>
                <a:cs typeface="Arial" charset="0"/>
              </a:rPr>
              <a:t>Officially supported by Juniper (No JTAC)</a:t>
            </a:r>
          </a:p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r>
              <a:rPr lang="en-US" sz="2400" b="1" dirty="0" smtClean="0">
                <a:solidFill>
                  <a:srgbClr val="3C3C3C"/>
                </a:solidFill>
                <a:latin typeface="Arial" charset="0"/>
                <a:ea typeface="Arial" charset="0"/>
                <a:cs typeface="Arial" charset="0"/>
              </a:rPr>
              <a:t>A replacement for existing Rapid Deployment solutions</a:t>
            </a:r>
          </a:p>
        </p:txBody>
      </p:sp>
    </p:spTree>
    <p:extLst>
      <p:ext uri="{BB962C8B-B14F-4D97-AF65-F5344CB8AC3E}">
        <p14:creationId xmlns:p14="http://schemas.microsoft.com/office/powerpoint/2010/main" val="167593105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4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707" y="15933"/>
            <a:ext cx="9082620" cy="950489"/>
          </a:xfrm>
        </p:spPr>
        <p:txBody>
          <a:bodyPr/>
          <a:lstStyle/>
          <a:p>
            <a:r>
              <a:rPr lang="en-US" dirty="0" smtClean="0"/>
              <a:t>Services / </a:t>
            </a:r>
            <a:r>
              <a:rPr lang="en-US" smtClean="0"/>
              <a:t>Source Plugins (OSSH)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03310" y="1165110"/>
            <a:ext cx="7935880" cy="544332"/>
            <a:chOff x="6505818" y="2028481"/>
            <a:chExt cx="7781682" cy="1024260"/>
          </a:xfrm>
        </p:grpSpPr>
        <p:sp>
          <p:nvSpPr>
            <p:cNvPr id="5" name="Rectangle 4"/>
            <p:cNvSpPr/>
            <p:nvPr/>
          </p:nvSpPr>
          <p:spPr>
            <a:xfrm>
              <a:off x="6591300" y="2028481"/>
              <a:ext cx="7696200" cy="10242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5760" tIns="54869" rIns="109739" bIns="54869" rtlCol="0" anchor="ctr"/>
            <a:lstStyle/>
            <a:p>
              <a:r>
                <a:rPr lang="en-US" sz="2400" dirty="0" smtClean="0">
                  <a:solidFill>
                    <a:srgbClr val="3C3C3C"/>
                  </a:solidFill>
                  <a:latin typeface="Arial"/>
                  <a:cs typeface="Arial"/>
                </a:rPr>
                <a:t>OSSH service listening for inbound </a:t>
              </a:r>
              <a:r>
                <a:rPr lang="en-US" sz="2400" dirty="0" err="1" smtClean="0">
                  <a:solidFill>
                    <a:srgbClr val="3C3C3C"/>
                  </a:solidFill>
                  <a:latin typeface="Arial"/>
                  <a:cs typeface="Arial"/>
                </a:rPr>
                <a:t>ssh</a:t>
              </a:r>
              <a:r>
                <a:rPr lang="en-US" sz="2400" dirty="0" smtClean="0">
                  <a:solidFill>
                    <a:srgbClr val="3C3C3C"/>
                  </a:solidFill>
                  <a:latin typeface="Arial"/>
                  <a:cs typeface="Arial"/>
                </a:rPr>
                <a:t> connections</a:t>
              </a:r>
              <a:endParaRPr lang="en-US" sz="2400" dirty="0">
                <a:solidFill>
                  <a:srgbClr val="3C3C3C"/>
                </a:solidFill>
                <a:latin typeface="Arial"/>
                <a:cs typeface="Arial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505818" y="2028481"/>
              <a:ext cx="229046" cy="10242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9739" tIns="54869" rIns="109739" bIns="54869" rtlCol="0" anchor="ctr"/>
            <a:lstStyle/>
            <a:p>
              <a:pPr algn="ctr"/>
              <a:endParaRPr lang="en-US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353055" y="1967720"/>
            <a:ext cx="7786135" cy="4895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OSSH service authenticates device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6225" y="1953121"/>
            <a:ext cx="250670" cy="504151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7324" y="2700952"/>
            <a:ext cx="7841866" cy="6634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plugin “</a:t>
            </a: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ossh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normalizes 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received data and sends to Message Broker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6225" y="2686829"/>
            <a:ext cx="250670" cy="6775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 dirty="0">
              <a:latin typeface="Arial"/>
              <a:cs typeface="Arial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9692641" y="150403"/>
            <a:ext cx="4809743" cy="3364282"/>
            <a:chOff x="9692641" y="150403"/>
            <a:chExt cx="4809743" cy="3364282"/>
          </a:xfrm>
        </p:grpSpPr>
        <p:sp>
          <p:nvSpPr>
            <p:cNvPr id="21" name="Rectangle 20"/>
            <p:cNvSpPr/>
            <p:nvPr/>
          </p:nvSpPr>
          <p:spPr>
            <a:xfrm>
              <a:off x="9692641" y="150403"/>
              <a:ext cx="4809743" cy="336428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C8C8C8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/>
              <a:endParaRPr lang="en-US" sz="800">
                <a:solidFill>
                  <a:schemeClr val="lt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9979559" y="2147359"/>
              <a:ext cx="1968741" cy="961653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Backend</a:t>
              </a: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9894925" y="305253"/>
              <a:ext cx="4387873" cy="3059126"/>
            </a:xfrm>
            <a:prstGeom prst="roundRect">
              <a:avLst>
                <a:gd name="adj" fmla="val 2133"/>
              </a:avLst>
            </a:prstGeom>
            <a:solidFill>
              <a:schemeClr val="bg1">
                <a:lumMod val="65000"/>
              </a:schemeClr>
            </a:solidFill>
            <a:ln w="4762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 rot="16200000">
              <a:off x="10736477" y="1689398"/>
              <a:ext cx="2869799" cy="30079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Message Broker / Bus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12399954" y="2168526"/>
              <a:ext cx="1823725" cy="105593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 Plugins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9966445" y="434101"/>
              <a:ext cx="1953520" cy="1092303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Webserver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3317715" y="2956913"/>
              <a:ext cx="62670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Software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13317714" y="2213975"/>
              <a:ext cx="835685" cy="21243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Configuration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13317715" y="2485633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IPAM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3317714" y="2722527"/>
              <a:ext cx="531635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2462953" y="2230564"/>
              <a:ext cx="790638" cy="304103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</a:t>
              </a:r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0053655" y="764756"/>
              <a:ext cx="1666061" cy="336136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Graphical Interface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0468852" y="1245941"/>
              <a:ext cx="1250864" cy="186221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9954115" y="2105026"/>
              <a:ext cx="2014093" cy="1110152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  <a:alpha val="4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Backend</a:t>
              </a:r>
            </a:p>
            <a:p>
              <a:endParaRPr lang="en-US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1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10034538" y="2367935"/>
              <a:ext cx="55726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Internal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0034537" y="2598868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SQL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10845800" y="2229213"/>
              <a:ext cx="965845" cy="24195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UI Connector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10845800" y="2515577"/>
              <a:ext cx="965845" cy="263695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10035192" y="2826779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mr-IN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12426391" y="404899"/>
              <a:ext cx="1733359" cy="1659620"/>
            </a:xfrm>
            <a:prstGeom prst="roundRect">
              <a:avLst>
                <a:gd name="adj" fmla="val 2133"/>
              </a:avLst>
            </a:prstGeom>
            <a:solidFill>
              <a:schemeClr val="accent1">
                <a:lumMod val="75000"/>
              </a:schemeClr>
            </a:solidFill>
            <a:ln cap="flat">
              <a:solidFill>
                <a:srgbClr val="FFC000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12472417" y="1274635"/>
              <a:ext cx="1596486" cy="69236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Service</a:t>
              </a: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12465638" y="498235"/>
              <a:ext cx="1600537" cy="72561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Source Plugin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13469345" y="558275"/>
              <a:ext cx="501640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OSSH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13484405" y="777919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TFTP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13469345" y="1010295"/>
              <a:ext cx="494296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DHCP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12499028" y="702411"/>
              <a:ext cx="885029" cy="180787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12470391" y="1280189"/>
              <a:ext cx="1600537" cy="72561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Services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13469506" y="1317930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SSH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13469506" y="1532077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REST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13469345" y="1754434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Rounded Rectangle 2"/>
          <p:cNvSpPr/>
          <p:nvPr/>
        </p:nvSpPr>
        <p:spPr>
          <a:xfrm>
            <a:off x="186225" y="3625922"/>
            <a:ext cx="14316159" cy="421371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53" name="Picture 2" descr="mx104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12671253" y="5433282"/>
            <a:ext cx="1164675" cy="450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" name="TextBox 53"/>
          <p:cNvSpPr txBox="1"/>
          <p:nvPr/>
        </p:nvSpPr>
        <p:spPr>
          <a:xfrm>
            <a:off x="12646244" y="5909162"/>
            <a:ext cx="1221799" cy="2676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 smtClean="0">
                <a:solidFill>
                  <a:schemeClr val="accent2"/>
                </a:solidFill>
                <a:latin typeface="Arial"/>
                <a:cs typeface="Arial"/>
              </a:rPr>
              <a:t>SRX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4000676" y="3738227"/>
            <a:ext cx="4248450" cy="2491802"/>
          </a:xfrm>
          <a:prstGeom prst="roundRect">
            <a:avLst>
              <a:gd name="adj" fmla="val 2133"/>
            </a:avLst>
          </a:prstGeom>
          <a:solidFill>
            <a:srgbClr val="00B050"/>
          </a:solidFill>
          <a:ln cap="flat"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4113485" y="5079154"/>
            <a:ext cx="3912975" cy="976485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Services</a:t>
            </a:r>
          </a:p>
          <a:p>
            <a:pPr algn="ctr"/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4103555" y="3895152"/>
            <a:ext cx="3922905" cy="1023372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Plugins</a:t>
            </a:r>
          </a:p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ounded Rectangle 57"/>
          <p:cNvSpPr/>
          <p:nvPr/>
        </p:nvSpPr>
        <p:spPr>
          <a:xfrm rot="16200000">
            <a:off x="246833" y="5393314"/>
            <a:ext cx="4047431" cy="737257"/>
          </a:xfrm>
          <a:prstGeom prst="roundRect">
            <a:avLst>
              <a:gd name="adj" fmla="val 11905"/>
            </a:avLst>
          </a:prstGeom>
          <a:solidFill>
            <a:srgbClr val="FFFF00">
              <a:alpha val="40000"/>
            </a:srgb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 Broker / Bus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6606504" y="3966124"/>
            <a:ext cx="1179961" cy="256107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OSSH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4178710" y="4230657"/>
            <a:ext cx="1720246" cy="254974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 Connector 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6" name="Straight Arrow Connector 65"/>
          <p:cNvCxnSpPr>
            <a:stCxn id="57" idx="1"/>
          </p:cNvCxnSpPr>
          <p:nvPr/>
        </p:nvCxnSpPr>
        <p:spPr>
          <a:xfrm flipH="1">
            <a:off x="2525876" y="4406838"/>
            <a:ext cx="1577679" cy="14745"/>
          </a:xfrm>
          <a:prstGeom prst="straightConnector1">
            <a:avLst/>
          </a:prstGeom>
          <a:ln w="50800">
            <a:solidFill>
              <a:srgbClr val="7030A0"/>
            </a:solidFill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3" idx="3"/>
          </p:cNvCxnSpPr>
          <p:nvPr/>
        </p:nvCxnSpPr>
        <p:spPr>
          <a:xfrm flipH="1" flipV="1">
            <a:off x="7604197" y="5465150"/>
            <a:ext cx="5067056" cy="193471"/>
          </a:xfrm>
          <a:prstGeom prst="straightConnector1">
            <a:avLst/>
          </a:prstGeom>
          <a:ln w="50800">
            <a:solidFill>
              <a:srgbClr val="7030A0"/>
            </a:solidFill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/>
          <p:cNvSpPr/>
          <p:nvPr/>
        </p:nvSpPr>
        <p:spPr>
          <a:xfrm>
            <a:off x="6557343" y="5360319"/>
            <a:ext cx="1179961" cy="256107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SSH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152255">
            <a:off x="9197795" y="5534288"/>
            <a:ext cx="2154907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Outbound-</a:t>
            </a:r>
            <a:r>
              <a:rPr lang="en-US" sz="1400" dirty="0" err="1" smtClean="0">
                <a:solidFill>
                  <a:schemeClr val="accent2"/>
                </a:solidFill>
                <a:latin typeface="Arial"/>
                <a:cs typeface="Arial"/>
              </a:rPr>
              <a:t>ssh</a:t>
            </a: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 connection</a:t>
            </a:r>
          </a:p>
        </p:txBody>
      </p:sp>
      <p:cxnSp>
        <p:nvCxnSpPr>
          <p:cNvPr id="70" name="Straight Arrow Connector 69"/>
          <p:cNvCxnSpPr/>
          <p:nvPr/>
        </p:nvCxnSpPr>
        <p:spPr>
          <a:xfrm flipH="1" flipV="1">
            <a:off x="7147323" y="4261674"/>
            <a:ext cx="1" cy="1085198"/>
          </a:xfrm>
          <a:prstGeom prst="straightConnector1">
            <a:avLst/>
          </a:prstGeom>
          <a:ln w="50800">
            <a:solidFill>
              <a:schemeClr val="tx1">
                <a:lumMod val="75000"/>
              </a:schemeClr>
            </a:solidFill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75"/>
          <p:cNvSpPr/>
          <p:nvPr/>
        </p:nvSpPr>
        <p:spPr>
          <a:xfrm>
            <a:off x="3944199" y="6363184"/>
            <a:ext cx="4297680" cy="1341969"/>
          </a:xfrm>
          <a:prstGeom prst="roundRect">
            <a:avLst>
              <a:gd name="adj" fmla="val 11905"/>
            </a:avLst>
          </a:prstGeom>
          <a:solidFill>
            <a:srgbClr val="00B0F0">
              <a:alpha val="40000"/>
            </a:srgb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Plugins</a:t>
            </a:r>
          </a:p>
          <a:p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841098" y="4181596"/>
            <a:ext cx="1197427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smtClean="0">
                <a:solidFill>
                  <a:schemeClr val="accent2"/>
                </a:solidFill>
                <a:latin typeface="Arial"/>
                <a:cs typeface="Arial"/>
              </a:rPr>
              <a:t>New device</a:t>
            </a:r>
            <a:endParaRPr lang="en-US" sz="140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6200868" y="6428368"/>
            <a:ext cx="1697189" cy="299614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6200868" y="6811918"/>
            <a:ext cx="1179961" cy="256107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IPAM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6200868" y="7201514"/>
            <a:ext cx="1179961" cy="256107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Cert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4082515" y="7243574"/>
            <a:ext cx="1937848" cy="262638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 Connector</a:t>
            </a:r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8" name="Straight Arrow Connector 77"/>
          <p:cNvCxnSpPr/>
          <p:nvPr/>
        </p:nvCxnSpPr>
        <p:spPr>
          <a:xfrm flipH="1">
            <a:off x="2559749" y="7383934"/>
            <a:ext cx="1577679" cy="14745"/>
          </a:xfrm>
          <a:prstGeom prst="straightConnector1">
            <a:avLst/>
          </a:prstGeom>
          <a:ln w="50800">
            <a:solidFill>
              <a:srgbClr val="7030A0"/>
            </a:solidFill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2874971" y="7158692"/>
            <a:ext cx="1197427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smtClean="0">
                <a:solidFill>
                  <a:schemeClr val="accent2"/>
                </a:solidFill>
                <a:latin typeface="Arial"/>
                <a:cs typeface="Arial"/>
              </a:rPr>
              <a:t>New device</a:t>
            </a:r>
            <a:endParaRPr lang="en-US" sz="140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cxnSp>
        <p:nvCxnSpPr>
          <p:cNvPr id="80" name="Straight Arrow Connector 79"/>
          <p:cNvCxnSpPr/>
          <p:nvPr/>
        </p:nvCxnSpPr>
        <p:spPr>
          <a:xfrm flipH="1">
            <a:off x="7820399" y="5829193"/>
            <a:ext cx="4829207" cy="742399"/>
          </a:xfrm>
          <a:prstGeom prst="straightConnector1">
            <a:avLst/>
          </a:prstGeom>
          <a:ln w="50800">
            <a:solidFill>
              <a:srgbClr val="7030A0"/>
            </a:solidFill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7378848" y="6565698"/>
            <a:ext cx="4410276" cy="389924"/>
          </a:xfrm>
          <a:prstGeom prst="straightConnector1">
            <a:avLst/>
          </a:prstGeom>
          <a:ln w="50800">
            <a:solidFill>
              <a:srgbClr val="7030A0"/>
            </a:solidFill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4" name="Picture 18" descr="Juniper Server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26815" y="6171462"/>
            <a:ext cx="368581" cy="63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" name="TextBox 85"/>
          <p:cNvSpPr txBox="1"/>
          <p:nvPr/>
        </p:nvSpPr>
        <p:spPr>
          <a:xfrm rot="272654">
            <a:off x="10726253" y="5211340"/>
            <a:ext cx="1230075" cy="240410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Port Forward</a:t>
            </a:r>
          </a:p>
        </p:txBody>
      </p:sp>
      <p:pic>
        <p:nvPicPr>
          <p:cNvPr id="87" name="Picture 18" descr="Juniper Server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76802" y="3845830"/>
            <a:ext cx="368581" cy="63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9" name="Curved Connector 88"/>
          <p:cNvCxnSpPr/>
          <p:nvPr/>
        </p:nvCxnSpPr>
        <p:spPr>
          <a:xfrm rot="10800000">
            <a:off x="9106052" y="4351515"/>
            <a:ext cx="3575905" cy="1138497"/>
          </a:xfrm>
          <a:prstGeom prst="curvedConnector3">
            <a:avLst>
              <a:gd name="adj1" fmla="val 129722"/>
            </a:avLst>
          </a:prstGeom>
          <a:ln w="50800">
            <a:solidFill>
              <a:srgbClr val="FFC000"/>
            </a:solidFill>
            <a:prstDash val="dash"/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9625406" y="4046806"/>
            <a:ext cx="1153159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smtClean="0">
                <a:solidFill>
                  <a:schemeClr val="accent2"/>
                </a:solidFill>
                <a:latin typeface="Arial"/>
                <a:cs typeface="Arial"/>
              </a:rPr>
              <a:t>CA Server</a:t>
            </a:r>
            <a:endParaRPr lang="en-US" sz="140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96" name="TextBox 95"/>
          <p:cNvSpPr txBox="1"/>
          <p:nvPr/>
        </p:nvSpPr>
        <p:spPr>
          <a:xfrm rot="21044144">
            <a:off x="9484531" y="6156131"/>
            <a:ext cx="2154907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err="1" smtClean="0">
                <a:solidFill>
                  <a:schemeClr val="accent2"/>
                </a:solidFill>
                <a:latin typeface="Arial"/>
                <a:cs typeface="Arial"/>
              </a:rPr>
              <a:t>Netconf</a:t>
            </a: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 commit </a:t>
            </a:r>
            <a:r>
              <a:rPr lang="en-US" sz="1400" dirty="0" err="1" smtClean="0">
                <a:solidFill>
                  <a:schemeClr val="accent2"/>
                </a:solidFill>
                <a:latin typeface="Arial"/>
                <a:cs typeface="Arial"/>
              </a:rPr>
              <a:t>config</a:t>
            </a:r>
            <a:endParaRPr lang="en-US" sz="140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97" name="TextBox 96"/>
          <p:cNvSpPr txBox="1"/>
          <p:nvPr/>
        </p:nvSpPr>
        <p:spPr>
          <a:xfrm rot="21287145">
            <a:off x="9256177" y="6800935"/>
            <a:ext cx="665064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REST</a:t>
            </a:r>
          </a:p>
        </p:txBody>
      </p:sp>
      <p:sp>
        <p:nvSpPr>
          <p:cNvPr id="98" name="Arc 97"/>
          <p:cNvSpPr/>
          <p:nvPr/>
        </p:nvSpPr>
        <p:spPr>
          <a:xfrm rot="13294178">
            <a:off x="6029790" y="6271797"/>
            <a:ext cx="912196" cy="982556"/>
          </a:xfrm>
          <a:prstGeom prst="arc">
            <a:avLst>
              <a:gd name="adj1" fmla="val 16200000"/>
              <a:gd name="adj2" fmla="val 92899"/>
            </a:avLst>
          </a:prstGeom>
          <a:ln w="38100">
            <a:solidFill>
              <a:schemeClr val="tx1">
                <a:lumMod val="75000"/>
              </a:schemeClr>
            </a:solidFill>
            <a:miter lim="800000"/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12108843" y="6386308"/>
            <a:ext cx="1153159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IPAM Server</a:t>
            </a:r>
          </a:p>
        </p:txBody>
      </p:sp>
      <p:sp>
        <p:nvSpPr>
          <p:cNvPr id="112" name="Freeform 111"/>
          <p:cNvSpPr/>
          <p:nvPr/>
        </p:nvSpPr>
        <p:spPr>
          <a:xfrm>
            <a:off x="7476565" y="5540188"/>
            <a:ext cx="6547921" cy="1801906"/>
          </a:xfrm>
          <a:custGeom>
            <a:avLst/>
            <a:gdLst>
              <a:gd name="connsiteX0" fmla="*/ 0 w 6547921"/>
              <a:gd name="connsiteY0" fmla="*/ 1801906 h 1801906"/>
              <a:gd name="connsiteX1" fmla="*/ 6051176 w 6547921"/>
              <a:gd name="connsiteY1" fmla="*/ 336177 h 1801906"/>
              <a:gd name="connsiteX2" fmla="*/ 6239435 w 6547921"/>
              <a:gd name="connsiteY2" fmla="*/ 0 h 180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7921" h="1801906">
                <a:moveTo>
                  <a:pt x="0" y="1801906"/>
                </a:moveTo>
                <a:lnTo>
                  <a:pt x="6051176" y="336177"/>
                </a:lnTo>
                <a:cubicBezTo>
                  <a:pt x="7091082" y="35859"/>
                  <a:pt x="6163235" y="69476"/>
                  <a:pt x="6239435" y="0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§</a:t>
            </a:r>
            <a:endParaRPr lang="en-US"/>
          </a:p>
        </p:txBody>
      </p:sp>
      <p:cxnSp>
        <p:nvCxnSpPr>
          <p:cNvPr id="114" name="Curved Connector 113"/>
          <p:cNvCxnSpPr/>
          <p:nvPr/>
        </p:nvCxnSpPr>
        <p:spPr>
          <a:xfrm flipV="1">
            <a:off x="7604197" y="5984238"/>
            <a:ext cx="6194940" cy="1357856"/>
          </a:xfrm>
          <a:prstGeom prst="curvedConnector3">
            <a:avLst>
              <a:gd name="adj1" fmla="val 102313"/>
            </a:avLst>
          </a:prstGeom>
          <a:ln w="50800">
            <a:solidFill>
              <a:srgbClr val="FFC000"/>
            </a:solidFill>
            <a:prstDash val="dash"/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 rot="21251666">
            <a:off x="10444949" y="7193806"/>
            <a:ext cx="2460209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Send certs request</a:t>
            </a:r>
          </a:p>
        </p:txBody>
      </p:sp>
    </p:spTree>
    <p:extLst>
      <p:ext uri="{BB962C8B-B14F-4D97-AF65-F5344CB8AC3E}">
        <p14:creationId xmlns:p14="http://schemas.microsoft.com/office/powerpoint/2010/main" val="59808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707" y="301625"/>
            <a:ext cx="9082620" cy="664797"/>
          </a:xfrm>
        </p:spPr>
        <p:txBody>
          <a:bodyPr/>
          <a:lstStyle/>
          <a:p>
            <a:r>
              <a:rPr lang="en-US" dirty="0" smtClean="0"/>
              <a:t>Services / Source Plugins (PHS)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03310" y="1165110"/>
            <a:ext cx="7935880" cy="544332"/>
            <a:chOff x="6505818" y="2028481"/>
            <a:chExt cx="7781682" cy="1024260"/>
          </a:xfrm>
        </p:grpSpPr>
        <p:sp>
          <p:nvSpPr>
            <p:cNvPr id="5" name="Rectangle 4"/>
            <p:cNvSpPr/>
            <p:nvPr/>
          </p:nvSpPr>
          <p:spPr>
            <a:xfrm>
              <a:off x="6591300" y="2028481"/>
              <a:ext cx="7696200" cy="10242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5760" tIns="54869" rIns="109739" bIns="54869" rtlCol="0" anchor="ctr"/>
            <a:lstStyle/>
            <a:p>
              <a:r>
                <a:rPr lang="en-US" sz="2400" dirty="0" smtClean="0">
                  <a:solidFill>
                    <a:srgbClr val="3C3C3C"/>
                  </a:solidFill>
                  <a:latin typeface="Arial"/>
                  <a:cs typeface="Arial"/>
                </a:rPr>
                <a:t>PHS service listening for inbound http/s connections</a:t>
              </a:r>
              <a:endParaRPr lang="en-US" sz="2400" dirty="0">
                <a:solidFill>
                  <a:srgbClr val="3C3C3C"/>
                </a:solidFill>
                <a:latin typeface="Arial"/>
                <a:cs typeface="Arial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505818" y="2028481"/>
              <a:ext cx="229046" cy="10242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9739" tIns="54869" rIns="109739" bIns="54869" rtlCol="0" anchor="ctr"/>
            <a:lstStyle/>
            <a:p>
              <a:pPr algn="ctr"/>
              <a:endParaRPr lang="en-US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353055" y="1967720"/>
            <a:ext cx="7786135" cy="4895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PHS service authenticates device / detect device type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6225" y="1953121"/>
            <a:ext cx="250670" cy="504151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7324" y="2700952"/>
            <a:ext cx="7841866" cy="6634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plugin 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phs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normalizes 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received data and sends to Message Broker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6225" y="2686829"/>
            <a:ext cx="250670" cy="6775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 dirty="0">
              <a:latin typeface="Arial"/>
              <a:cs typeface="Arial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9692641" y="150403"/>
            <a:ext cx="4809743" cy="3364282"/>
            <a:chOff x="9692641" y="150403"/>
            <a:chExt cx="4809743" cy="3364282"/>
          </a:xfrm>
        </p:grpSpPr>
        <p:sp>
          <p:nvSpPr>
            <p:cNvPr id="21" name="Rectangle 20"/>
            <p:cNvSpPr/>
            <p:nvPr/>
          </p:nvSpPr>
          <p:spPr>
            <a:xfrm>
              <a:off x="9692641" y="150403"/>
              <a:ext cx="4809743" cy="336428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C8C8C8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/>
              <a:endParaRPr lang="en-US" sz="800">
                <a:solidFill>
                  <a:schemeClr val="lt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9979559" y="2147359"/>
              <a:ext cx="1968741" cy="961653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Backend</a:t>
              </a: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9894925" y="305253"/>
              <a:ext cx="4387873" cy="3059126"/>
            </a:xfrm>
            <a:prstGeom prst="roundRect">
              <a:avLst>
                <a:gd name="adj" fmla="val 2133"/>
              </a:avLst>
            </a:prstGeom>
            <a:solidFill>
              <a:schemeClr val="bg1">
                <a:lumMod val="65000"/>
              </a:schemeClr>
            </a:solidFill>
            <a:ln w="4762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 rot="16200000">
              <a:off x="10736477" y="1689398"/>
              <a:ext cx="2869799" cy="30079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Message Broker / Bus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12399954" y="2168526"/>
              <a:ext cx="1823725" cy="105593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 Plugins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9966445" y="434101"/>
              <a:ext cx="1953520" cy="1092303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Webserver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3317715" y="2956913"/>
              <a:ext cx="62670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Software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13317714" y="2213975"/>
              <a:ext cx="835685" cy="21243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Configuration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13317715" y="2485633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IPAM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3317714" y="2722527"/>
              <a:ext cx="531635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2462953" y="2230564"/>
              <a:ext cx="790638" cy="304103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</a:t>
              </a:r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0053655" y="764756"/>
              <a:ext cx="1666061" cy="336136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Graphical Interface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0468852" y="1245941"/>
              <a:ext cx="1250864" cy="186221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9954115" y="2105026"/>
              <a:ext cx="2014093" cy="1110152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  <a:alpha val="4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Backend</a:t>
              </a:r>
            </a:p>
            <a:p>
              <a:endParaRPr lang="en-US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1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10034538" y="2367935"/>
              <a:ext cx="55726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Internal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0034537" y="2598868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SQL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10845800" y="2229213"/>
              <a:ext cx="965845" cy="24195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UI Connector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10845800" y="2515577"/>
              <a:ext cx="965845" cy="263695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10035192" y="2826779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mr-IN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12426391" y="404899"/>
              <a:ext cx="1733359" cy="1659620"/>
            </a:xfrm>
            <a:prstGeom prst="roundRect">
              <a:avLst>
                <a:gd name="adj" fmla="val 2133"/>
              </a:avLst>
            </a:prstGeom>
            <a:solidFill>
              <a:schemeClr val="accent1">
                <a:lumMod val="75000"/>
              </a:schemeClr>
            </a:solidFill>
            <a:ln cap="flat">
              <a:solidFill>
                <a:srgbClr val="FFC000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12472417" y="1274635"/>
              <a:ext cx="1596486" cy="69236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Service</a:t>
              </a: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12465638" y="498235"/>
              <a:ext cx="1600537" cy="72561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Source Plugin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13469345" y="558275"/>
              <a:ext cx="501640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OSSH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13484405" y="777919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TFTP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13469345" y="1010295"/>
              <a:ext cx="494296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DHCP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12499028" y="702411"/>
              <a:ext cx="885029" cy="180787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12470391" y="1280189"/>
              <a:ext cx="1600537" cy="72561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Services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13469506" y="1317930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SSH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13469506" y="1532077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REST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13469345" y="1754434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Rounded Rectangle 2"/>
          <p:cNvSpPr/>
          <p:nvPr/>
        </p:nvSpPr>
        <p:spPr>
          <a:xfrm>
            <a:off x="186225" y="3625922"/>
            <a:ext cx="14316159" cy="421371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53" name="Picture 2" descr="mx104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12671253" y="5433282"/>
            <a:ext cx="1164675" cy="450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" name="TextBox 53"/>
          <p:cNvSpPr txBox="1"/>
          <p:nvPr/>
        </p:nvSpPr>
        <p:spPr>
          <a:xfrm>
            <a:off x="12646244" y="5909162"/>
            <a:ext cx="1221799" cy="2676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 smtClean="0">
                <a:solidFill>
                  <a:schemeClr val="accent2"/>
                </a:solidFill>
                <a:latin typeface="Arial"/>
                <a:cs typeface="Arial"/>
              </a:rPr>
              <a:t>SRX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4000676" y="3738227"/>
            <a:ext cx="4248450" cy="2491802"/>
          </a:xfrm>
          <a:prstGeom prst="roundRect">
            <a:avLst>
              <a:gd name="adj" fmla="val 2133"/>
            </a:avLst>
          </a:prstGeom>
          <a:solidFill>
            <a:srgbClr val="00B050"/>
          </a:solidFill>
          <a:ln cap="flat"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4113485" y="5079154"/>
            <a:ext cx="3912975" cy="976485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Services</a:t>
            </a:r>
          </a:p>
          <a:p>
            <a:pPr algn="ctr"/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4103555" y="3895152"/>
            <a:ext cx="3922905" cy="1023372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Plugins</a:t>
            </a:r>
          </a:p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ounded Rectangle 57"/>
          <p:cNvSpPr/>
          <p:nvPr/>
        </p:nvSpPr>
        <p:spPr>
          <a:xfrm rot="16200000">
            <a:off x="246833" y="5393314"/>
            <a:ext cx="4047431" cy="737257"/>
          </a:xfrm>
          <a:prstGeom prst="roundRect">
            <a:avLst>
              <a:gd name="adj" fmla="val 11905"/>
            </a:avLst>
          </a:prstGeom>
          <a:solidFill>
            <a:srgbClr val="FFFF00">
              <a:alpha val="40000"/>
            </a:srgb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 Broker / Bus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6606504" y="3966124"/>
            <a:ext cx="1179961" cy="256107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PHS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4178710" y="4230657"/>
            <a:ext cx="1720246" cy="254974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 Connector 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6" name="Straight Arrow Connector 65"/>
          <p:cNvCxnSpPr>
            <a:stCxn id="57" idx="1"/>
          </p:cNvCxnSpPr>
          <p:nvPr/>
        </p:nvCxnSpPr>
        <p:spPr>
          <a:xfrm flipH="1">
            <a:off x="2525876" y="4406838"/>
            <a:ext cx="1577679" cy="14745"/>
          </a:xfrm>
          <a:prstGeom prst="straightConnector1">
            <a:avLst/>
          </a:prstGeom>
          <a:ln w="50800">
            <a:solidFill>
              <a:srgbClr val="7030A0"/>
            </a:solidFill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3" idx="3"/>
          </p:cNvCxnSpPr>
          <p:nvPr/>
        </p:nvCxnSpPr>
        <p:spPr>
          <a:xfrm flipH="1" flipV="1">
            <a:off x="7604197" y="5465150"/>
            <a:ext cx="5067056" cy="193471"/>
          </a:xfrm>
          <a:prstGeom prst="straightConnector1">
            <a:avLst/>
          </a:prstGeom>
          <a:ln w="50800">
            <a:solidFill>
              <a:srgbClr val="7030A0"/>
            </a:solidFill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/>
          <p:cNvSpPr/>
          <p:nvPr/>
        </p:nvSpPr>
        <p:spPr>
          <a:xfrm>
            <a:off x="6557343" y="5360319"/>
            <a:ext cx="1179961" cy="256107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HTTP/S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152255">
            <a:off x="9216845" y="5572388"/>
            <a:ext cx="2154907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http/https connection</a:t>
            </a:r>
          </a:p>
        </p:txBody>
      </p:sp>
      <p:cxnSp>
        <p:nvCxnSpPr>
          <p:cNvPr id="70" name="Straight Arrow Connector 69"/>
          <p:cNvCxnSpPr/>
          <p:nvPr/>
        </p:nvCxnSpPr>
        <p:spPr>
          <a:xfrm flipH="1" flipV="1">
            <a:off x="7147323" y="4261674"/>
            <a:ext cx="1" cy="1085198"/>
          </a:xfrm>
          <a:prstGeom prst="straightConnector1">
            <a:avLst/>
          </a:prstGeom>
          <a:ln w="50800">
            <a:solidFill>
              <a:schemeClr val="tx1">
                <a:lumMod val="75000"/>
              </a:schemeClr>
            </a:solidFill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75"/>
          <p:cNvSpPr/>
          <p:nvPr/>
        </p:nvSpPr>
        <p:spPr>
          <a:xfrm>
            <a:off x="3944199" y="6363184"/>
            <a:ext cx="4297680" cy="1341969"/>
          </a:xfrm>
          <a:prstGeom prst="roundRect">
            <a:avLst>
              <a:gd name="adj" fmla="val 11905"/>
            </a:avLst>
          </a:prstGeom>
          <a:solidFill>
            <a:srgbClr val="00B0F0">
              <a:alpha val="40000"/>
            </a:srgb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Plugins</a:t>
            </a:r>
          </a:p>
          <a:p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841098" y="4181596"/>
            <a:ext cx="1197427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smtClean="0">
                <a:solidFill>
                  <a:schemeClr val="accent2"/>
                </a:solidFill>
                <a:latin typeface="Arial"/>
                <a:cs typeface="Arial"/>
              </a:rPr>
              <a:t>New device</a:t>
            </a:r>
            <a:endParaRPr lang="en-US" sz="140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6200868" y="6428368"/>
            <a:ext cx="1697189" cy="299614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6200868" y="6811918"/>
            <a:ext cx="1179961" cy="256107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IPAM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6200868" y="7201514"/>
            <a:ext cx="1179961" cy="256107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Cert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4082515" y="7243574"/>
            <a:ext cx="1937848" cy="262638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 Connector</a:t>
            </a:r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8" name="Straight Arrow Connector 77"/>
          <p:cNvCxnSpPr/>
          <p:nvPr/>
        </p:nvCxnSpPr>
        <p:spPr>
          <a:xfrm flipH="1">
            <a:off x="2559749" y="7383934"/>
            <a:ext cx="1577679" cy="14745"/>
          </a:xfrm>
          <a:prstGeom prst="straightConnector1">
            <a:avLst/>
          </a:prstGeom>
          <a:ln w="50800">
            <a:solidFill>
              <a:srgbClr val="7030A0"/>
            </a:solidFill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2874971" y="7158692"/>
            <a:ext cx="1197427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smtClean="0">
                <a:solidFill>
                  <a:schemeClr val="accent2"/>
                </a:solidFill>
                <a:latin typeface="Arial"/>
                <a:cs typeface="Arial"/>
              </a:rPr>
              <a:t>New device</a:t>
            </a:r>
            <a:endParaRPr lang="en-US" sz="140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cxnSp>
        <p:nvCxnSpPr>
          <p:cNvPr id="80" name="Straight Arrow Connector 79"/>
          <p:cNvCxnSpPr/>
          <p:nvPr/>
        </p:nvCxnSpPr>
        <p:spPr>
          <a:xfrm flipH="1">
            <a:off x="7820399" y="5829193"/>
            <a:ext cx="4829207" cy="742399"/>
          </a:xfrm>
          <a:prstGeom prst="straightConnector1">
            <a:avLst/>
          </a:prstGeom>
          <a:ln w="50800">
            <a:solidFill>
              <a:srgbClr val="7030A0"/>
            </a:solidFill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7378848" y="6565698"/>
            <a:ext cx="4410276" cy="389924"/>
          </a:xfrm>
          <a:prstGeom prst="straightConnector1">
            <a:avLst/>
          </a:prstGeom>
          <a:ln w="50800">
            <a:solidFill>
              <a:srgbClr val="7030A0"/>
            </a:solidFill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4" name="Picture 18" descr="Juniper Server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26815" y="6171462"/>
            <a:ext cx="368581" cy="63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" name="TextBox 85"/>
          <p:cNvSpPr txBox="1"/>
          <p:nvPr/>
        </p:nvSpPr>
        <p:spPr>
          <a:xfrm rot="272654">
            <a:off x="10726253" y="5211340"/>
            <a:ext cx="1230075" cy="240410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Port Forward</a:t>
            </a:r>
          </a:p>
        </p:txBody>
      </p:sp>
      <p:pic>
        <p:nvPicPr>
          <p:cNvPr id="87" name="Picture 18" descr="Juniper Server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76802" y="3845830"/>
            <a:ext cx="368581" cy="63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9" name="Curved Connector 88"/>
          <p:cNvCxnSpPr/>
          <p:nvPr/>
        </p:nvCxnSpPr>
        <p:spPr>
          <a:xfrm rot="10800000">
            <a:off x="9106052" y="4351515"/>
            <a:ext cx="3575905" cy="1138497"/>
          </a:xfrm>
          <a:prstGeom prst="curvedConnector3">
            <a:avLst>
              <a:gd name="adj1" fmla="val 129722"/>
            </a:avLst>
          </a:prstGeom>
          <a:ln w="50800">
            <a:solidFill>
              <a:srgbClr val="FFC000"/>
            </a:solidFill>
            <a:prstDash val="dash"/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9625406" y="4046806"/>
            <a:ext cx="1153159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smtClean="0">
                <a:solidFill>
                  <a:schemeClr val="accent2"/>
                </a:solidFill>
                <a:latin typeface="Arial"/>
                <a:cs typeface="Arial"/>
              </a:rPr>
              <a:t>CA Server</a:t>
            </a:r>
            <a:endParaRPr lang="en-US" sz="140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96" name="TextBox 95"/>
          <p:cNvSpPr txBox="1"/>
          <p:nvPr/>
        </p:nvSpPr>
        <p:spPr>
          <a:xfrm rot="21044144">
            <a:off x="9484531" y="6156131"/>
            <a:ext cx="2154907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err="1" smtClean="0">
                <a:solidFill>
                  <a:schemeClr val="accent2"/>
                </a:solidFill>
                <a:latin typeface="Arial"/>
                <a:cs typeface="Arial"/>
              </a:rPr>
              <a:t>Netconf</a:t>
            </a: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 commit </a:t>
            </a:r>
            <a:r>
              <a:rPr lang="en-US" sz="1400" dirty="0" err="1" smtClean="0">
                <a:solidFill>
                  <a:schemeClr val="accent2"/>
                </a:solidFill>
                <a:latin typeface="Arial"/>
                <a:cs typeface="Arial"/>
              </a:rPr>
              <a:t>config</a:t>
            </a:r>
            <a:endParaRPr lang="en-US" sz="140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97" name="TextBox 96"/>
          <p:cNvSpPr txBox="1"/>
          <p:nvPr/>
        </p:nvSpPr>
        <p:spPr>
          <a:xfrm rot="21287145">
            <a:off x="9256177" y="6800935"/>
            <a:ext cx="665064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REST</a:t>
            </a:r>
          </a:p>
        </p:txBody>
      </p:sp>
      <p:sp>
        <p:nvSpPr>
          <p:cNvPr id="98" name="Arc 97"/>
          <p:cNvSpPr/>
          <p:nvPr/>
        </p:nvSpPr>
        <p:spPr>
          <a:xfrm rot="13294178">
            <a:off x="6029790" y="6271797"/>
            <a:ext cx="912196" cy="982556"/>
          </a:xfrm>
          <a:prstGeom prst="arc">
            <a:avLst>
              <a:gd name="adj1" fmla="val 16200000"/>
              <a:gd name="adj2" fmla="val 92899"/>
            </a:avLst>
          </a:prstGeom>
          <a:ln w="38100">
            <a:solidFill>
              <a:schemeClr val="tx1">
                <a:lumMod val="75000"/>
              </a:schemeClr>
            </a:solidFill>
            <a:miter lim="800000"/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12108843" y="6386308"/>
            <a:ext cx="1153159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IPAM Server</a:t>
            </a:r>
          </a:p>
        </p:txBody>
      </p:sp>
      <p:sp>
        <p:nvSpPr>
          <p:cNvPr id="112" name="Freeform 111"/>
          <p:cNvSpPr/>
          <p:nvPr/>
        </p:nvSpPr>
        <p:spPr>
          <a:xfrm>
            <a:off x="7476565" y="5540188"/>
            <a:ext cx="6547921" cy="1801906"/>
          </a:xfrm>
          <a:custGeom>
            <a:avLst/>
            <a:gdLst>
              <a:gd name="connsiteX0" fmla="*/ 0 w 6547921"/>
              <a:gd name="connsiteY0" fmla="*/ 1801906 h 1801906"/>
              <a:gd name="connsiteX1" fmla="*/ 6051176 w 6547921"/>
              <a:gd name="connsiteY1" fmla="*/ 336177 h 1801906"/>
              <a:gd name="connsiteX2" fmla="*/ 6239435 w 6547921"/>
              <a:gd name="connsiteY2" fmla="*/ 0 h 180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7921" h="1801906">
                <a:moveTo>
                  <a:pt x="0" y="1801906"/>
                </a:moveTo>
                <a:lnTo>
                  <a:pt x="6051176" y="336177"/>
                </a:lnTo>
                <a:cubicBezTo>
                  <a:pt x="7091082" y="35859"/>
                  <a:pt x="6163235" y="69476"/>
                  <a:pt x="6239435" y="0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§</a:t>
            </a:r>
            <a:endParaRPr lang="en-US"/>
          </a:p>
        </p:txBody>
      </p:sp>
      <p:cxnSp>
        <p:nvCxnSpPr>
          <p:cNvPr id="114" name="Curved Connector 113"/>
          <p:cNvCxnSpPr/>
          <p:nvPr/>
        </p:nvCxnSpPr>
        <p:spPr>
          <a:xfrm flipV="1">
            <a:off x="7604197" y="5984238"/>
            <a:ext cx="6194940" cy="1357856"/>
          </a:xfrm>
          <a:prstGeom prst="curvedConnector3">
            <a:avLst>
              <a:gd name="adj1" fmla="val 102313"/>
            </a:avLst>
          </a:prstGeom>
          <a:ln w="50800">
            <a:solidFill>
              <a:srgbClr val="FFC000"/>
            </a:solidFill>
            <a:prstDash val="dash"/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 rot="21251666">
            <a:off x="10444949" y="7193806"/>
            <a:ext cx="2460209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Send certs request</a:t>
            </a:r>
          </a:p>
        </p:txBody>
      </p:sp>
    </p:spTree>
    <p:extLst>
      <p:ext uri="{BB962C8B-B14F-4D97-AF65-F5344CB8AC3E}">
        <p14:creationId xmlns:p14="http://schemas.microsoft.com/office/powerpoint/2010/main" val="93747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3" y="4629915"/>
            <a:ext cx="13120706" cy="1634491"/>
          </a:xfrm>
        </p:spPr>
        <p:txBody>
          <a:bodyPr/>
          <a:lstStyle/>
          <a:p>
            <a:r>
              <a:rPr lang="en-US" dirty="0" smtClean="0"/>
              <a:t>Components </a:t>
            </a:r>
            <a:r>
              <a:rPr lang="mr-IN" dirty="0" smtClean="0"/>
              <a:t>–</a:t>
            </a:r>
            <a:r>
              <a:rPr lang="en-US" dirty="0" smtClean="0"/>
              <a:t> Task Plugins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5147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203917"/>
            <a:ext cx="8285925" cy="664797"/>
          </a:xfrm>
        </p:spPr>
        <p:txBody>
          <a:bodyPr/>
          <a:lstStyle/>
          <a:p>
            <a:r>
              <a:rPr lang="en-US" dirty="0" smtClean="0"/>
              <a:t>Task Plugins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84923" y="2819102"/>
            <a:ext cx="7935880" cy="1398659"/>
            <a:chOff x="6505818" y="2028481"/>
            <a:chExt cx="7781682" cy="1024260"/>
          </a:xfrm>
        </p:grpSpPr>
        <p:sp>
          <p:nvSpPr>
            <p:cNvPr id="5" name="Rectangle 4"/>
            <p:cNvSpPr/>
            <p:nvPr/>
          </p:nvSpPr>
          <p:spPr>
            <a:xfrm>
              <a:off x="6591300" y="2028481"/>
              <a:ext cx="7696200" cy="10242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5760" tIns="54869" rIns="109739" bIns="54869" rtlCol="0" anchor="ctr"/>
            <a:lstStyle/>
            <a:p>
              <a:r>
                <a:rPr lang="en-US" sz="2400" dirty="0" smtClean="0">
                  <a:solidFill>
                    <a:srgbClr val="3C3C3C"/>
                  </a:solidFill>
                  <a:latin typeface="Arial"/>
                  <a:cs typeface="Arial"/>
                </a:rPr>
                <a:t>The workhorses</a:t>
              </a:r>
            </a:p>
            <a:p>
              <a:r>
                <a:rPr lang="en-US" sz="2400" dirty="0" smtClean="0">
                  <a:solidFill>
                    <a:srgbClr val="3C3C3C"/>
                  </a:solidFill>
                  <a:latin typeface="Arial"/>
                  <a:cs typeface="Arial"/>
                </a:rPr>
                <a:t>Multithreaded</a:t>
              </a:r>
              <a:endParaRPr lang="en-US" sz="2400" dirty="0">
                <a:solidFill>
                  <a:srgbClr val="3C3C3C"/>
                </a:solidFill>
                <a:latin typeface="Arial"/>
                <a:cs typeface="Arial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505818" y="2028481"/>
              <a:ext cx="229046" cy="10242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9739" tIns="54869" rIns="109739" bIns="54869" rtlCol="0" anchor="ctr"/>
            <a:lstStyle/>
            <a:p>
              <a:pPr algn="ctr"/>
              <a:endParaRPr lang="en-US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892701" y="4388901"/>
            <a:ext cx="7828102" cy="13703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Uses </a:t>
            </a: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PyEZ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do most of the work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5557" y="4375454"/>
            <a:ext cx="218998" cy="1382171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06656" y="5983013"/>
            <a:ext cx="7814147" cy="12157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Available tasks: Software, IPAM, Configuration, Cert, Script, Discovery, Policy, Rule, Assign, Publish, </a:t>
            </a:r>
            <a:r>
              <a:rPr lang="mr-IN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5557" y="5969566"/>
            <a:ext cx="229046" cy="121572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 dirty="0">
              <a:latin typeface="Arial"/>
              <a:cs typeface="Arial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9692641" y="150403"/>
            <a:ext cx="4809743" cy="3364282"/>
            <a:chOff x="9692641" y="150403"/>
            <a:chExt cx="4809743" cy="3364282"/>
          </a:xfrm>
        </p:grpSpPr>
        <p:sp>
          <p:nvSpPr>
            <p:cNvPr id="21" name="Rectangle 20"/>
            <p:cNvSpPr/>
            <p:nvPr/>
          </p:nvSpPr>
          <p:spPr>
            <a:xfrm>
              <a:off x="9692641" y="150403"/>
              <a:ext cx="4809743" cy="336428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C8C8C8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/>
              <a:endParaRPr lang="en-US" sz="800">
                <a:solidFill>
                  <a:schemeClr val="lt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9979559" y="2147359"/>
              <a:ext cx="1968741" cy="961653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Backend</a:t>
              </a: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9894925" y="305253"/>
              <a:ext cx="4387873" cy="3059126"/>
            </a:xfrm>
            <a:prstGeom prst="roundRect">
              <a:avLst>
                <a:gd name="adj" fmla="val 2133"/>
              </a:avLst>
            </a:prstGeom>
            <a:solidFill>
              <a:schemeClr val="bg1">
                <a:lumMod val="65000"/>
              </a:schemeClr>
            </a:solidFill>
            <a:ln w="4762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 rot="16200000">
              <a:off x="10736477" y="1689398"/>
              <a:ext cx="2869799" cy="30079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Message Broker / Bus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12399954" y="2168526"/>
              <a:ext cx="1823725" cy="105593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 Plugins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9966445" y="434101"/>
              <a:ext cx="1953520" cy="1092303"/>
            </a:xfrm>
            <a:prstGeom prst="roundRect">
              <a:avLst>
                <a:gd name="adj" fmla="val 11905"/>
              </a:avLst>
            </a:prstGeom>
            <a:solidFill>
              <a:schemeClr val="tx1">
                <a:lumMod val="60000"/>
                <a:lumOff val="40000"/>
              </a:schemeClr>
            </a:solidFill>
            <a:ln w="38100">
              <a:solidFill>
                <a:srgbClr val="FFC000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Webserver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3317715" y="2956913"/>
              <a:ext cx="62670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Software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13317714" y="2213975"/>
              <a:ext cx="835685" cy="21243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Configuration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13317715" y="2485633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IPAM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3317714" y="2722527"/>
              <a:ext cx="531635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2462953" y="2230564"/>
              <a:ext cx="790638" cy="304103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</a:t>
              </a:r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0053655" y="764756"/>
              <a:ext cx="1666061" cy="336136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Graphical Interface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0468852" y="1245941"/>
              <a:ext cx="1250864" cy="186221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9954115" y="2105026"/>
              <a:ext cx="2014093" cy="1110152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  <a:alpha val="4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Backend</a:t>
              </a:r>
            </a:p>
            <a:p>
              <a:endParaRPr lang="en-US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1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10034538" y="2367935"/>
              <a:ext cx="55726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Internal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0034537" y="2598868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SQL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10845800" y="2229213"/>
              <a:ext cx="965845" cy="24195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UI Connector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10845800" y="2515577"/>
              <a:ext cx="965845" cy="263695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10035192" y="2826779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mr-IN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12426391" y="404899"/>
              <a:ext cx="1733359" cy="1659620"/>
            </a:xfrm>
            <a:prstGeom prst="roundRect">
              <a:avLst>
                <a:gd name="adj" fmla="val 2133"/>
              </a:avLst>
            </a:prstGeom>
            <a:solidFill>
              <a:schemeClr val="bg1">
                <a:lumMod val="65000"/>
              </a:schemeClr>
            </a:solidFill>
            <a:ln cap="flat"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12472417" y="1274635"/>
              <a:ext cx="1596486" cy="69236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Service</a:t>
              </a: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12465638" y="498235"/>
              <a:ext cx="1600537" cy="72561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Source Plugin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13469345" y="558275"/>
              <a:ext cx="501640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OSSH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13484405" y="777919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TFTP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13469345" y="1010295"/>
              <a:ext cx="494296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DHCP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12499028" y="702411"/>
              <a:ext cx="885029" cy="180787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12470391" y="1280189"/>
              <a:ext cx="1600537" cy="72561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Services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13469506" y="1317930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SSH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13469506" y="1532077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REST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13469345" y="1754434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1" name="Picture 50" descr="python.sh-600x600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4555" y="949098"/>
            <a:ext cx="1503847" cy="1214085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2" name="Picture 51" descr="imageedit_1_2892996221.gif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462" y="2040867"/>
            <a:ext cx="2076031" cy="6080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0942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203917"/>
            <a:ext cx="8285925" cy="664797"/>
          </a:xfrm>
        </p:spPr>
        <p:txBody>
          <a:bodyPr/>
          <a:lstStyle/>
          <a:p>
            <a:r>
              <a:rPr lang="en-US" dirty="0" smtClean="0"/>
              <a:t>Task Plugins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6656" y="946631"/>
            <a:ext cx="7814147" cy="71284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Already </a:t>
            </a: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vailable tasks: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IPAM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</a:p>
          <a:p>
            <a:pPr marL="891506" lvl="1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</a:p>
          <a:p>
            <a:pPr marL="1440111" lvl="2" indent="-342900">
              <a:buFont typeface="Arial" charset="0"/>
              <a:buChar char="•"/>
            </a:pP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PyEZ</a:t>
            </a:r>
            <a:endParaRPr lang="en-US" sz="2400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40111" lvl="2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Napalm</a:t>
            </a:r>
          </a:p>
          <a:p>
            <a:pPr marL="891506" lvl="1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</a:t>
            </a:r>
          </a:p>
          <a:p>
            <a:pPr marL="1440111" lvl="2" indent="-342900">
              <a:buFont typeface="Arial" charset="0"/>
              <a:buChar char="•"/>
            </a:pP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Ansible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VNFStage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VNFSpin</a:t>
            </a:r>
            <a:endParaRPr lang="en-US" sz="2400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Filecopy</a:t>
            </a:r>
            <a:endParaRPr lang="en-US" sz="2400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Junos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Space related</a:t>
            </a:r>
          </a:p>
          <a:p>
            <a:pPr marL="891506" lvl="1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Discovery / </a:t>
            </a: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Configlet</a:t>
            </a:r>
            <a:endParaRPr lang="en-US" sz="2400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1506" lvl="1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Policy</a:t>
            </a:r>
          </a:p>
          <a:p>
            <a:pPr marL="891506" lvl="1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Rule</a:t>
            </a:r>
          </a:p>
          <a:p>
            <a:pPr marL="891506" lvl="1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Assign</a:t>
            </a:r>
          </a:p>
          <a:p>
            <a:pPr marL="891506" lvl="1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Publish 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5556" y="946062"/>
            <a:ext cx="262183" cy="714186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 dirty="0">
              <a:latin typeface="Arial"/>
              <a:cs typeface="Arial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9692641" y="150403"/>
            <a:ext cx="4809743" cy="3364282"/>
            <a:chOff x="9692641" y="150403"/>
            <a:chExt cx="4809743" cy="3364282"/>
          </a:xfrm>
        </p:grpSpPr>
        <p:sp>
          <p:nvSpPr>
            <p:cNvPr id="21" name="Rectangle 20"/>
            <p:cNvSpPr/>
            <p:nvPr/>
          </p:nvSpPr>
          <p:spPr>
            <a:xfrm>
              <a:off x="9692641" y="150403"/>
              <a:ext cx="4809743" cy="336428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C8C8C8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/>
              <a:endParaRPr lang="en-US" sz="800">
                <a:solidFill>
                  <a:schemeClr val="lt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9979559" y="2147359"/>
              <a:ext cx="1968741" cy="961653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Backend</a:t>
              </a: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9894925" y="305253"/>
              <a:ext cx="4387873" cy="3059126"/>
            </a:xfrm>
            <a:prstGeom prst="roundRect">
              <a:avLst>
                <a:gd name="adj" fmla="val 2133"/>
              </a:avLst>
            </a:prstGeom>
            <a:solidFill>
              <a:schemeClr val="bg1">
                <a:lumMod val="65000"/>
              </a:schemeClr>
            </a:solidFill>
            <a:ln w="4762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 rot="16200000">
              <a:off x="10736477" y="1689398"/>
              <a:ext cx="2869799" cy="30079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Message Broker / Bus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12399954" y="2168526"/>
              <a:ext cx="1823725" cy="105593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 Plugins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9966445" y="434101"/>
              <a:ext cx="1953520" cy="1092303"/>
            </a:xfrm>
            <a:prstGeom prst="roundRect">
              <a:avLst>
                <a:gd name="adj" fmla="val 11905"/>
              </a:avLst>
            </a:prstGeom>
            <a:solidFill>
              <a:schemeClr val="tx1">
                <a:lumMod val="60000"/>
                <a:lumOff val="40000"/>
              </a:schemeClr>
            </a:solidFill>
            <a:ln w="38100">
              <a:solidFill>
                <a:srgbClr val="FFC000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Webserver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3317715" y="2956913"/>
              <a:ext cx="62670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Software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13317714" y="2213975"/>
              <a:ext cx="835685" cy="21243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Configuration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13317715" y="2485633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IPAM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3317714" y="2722527"/>
              <a:ext cx="531635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2462953" y="2230564"/>
              <a:ext cx="790638" cy="304103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</a:t>
              </a:r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0053655" y="764756"/>
              <a:ext cx="1666061" cy="336136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Graphical Interface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0468852" y="1245941"/>
              <a:ext cx="1250864" cy="186221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9954115" y="2105026"/>
              <a:ext cx="2014093" cy="1110152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  <a:alpha val="4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Backend</a:t>
              </a:r>
            </a:p>
            <a:p>
              <a:endParaRPr lang="en-US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1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10034538" y="2367935"/>
              <a:ext cx="55726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Internal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0034537" y="2598868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SQL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10845800" y="2229213"/>
              <a:ext cx="965845" cy="24195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UI Connector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10845800" y="2515577"/>
              <a:ext cx="965845" cy="263695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10035192" y="2826779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mr-IN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12426391" y="404899"/>
              <a:ext cx="1733359" cy="1659620"/>
            </a:xfrm>
            <a:prstGeom prst="roundRect">
              <a:avLst>
                <a:gd name="adj" fmla="val 2133"/>
              </a:avLst>
            </a:prstGeom>
            <a:solidFill>
              <a:schemeClr val="bg1">
                <a:lumMod val="65000"/>
              </a:schemeClr>
            </a:solidFill>
            <a:ln cap="flat"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12472417" y="1274635"/>
              <a:ext cx="1596486" cy="69236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Service</a:t>
              </a: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12465638" y="498235"/>
              <a:ext cx="1600537" cy="72561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Source Plugin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13469345" y="558275"/>
              <a:ext cx="501640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OSSH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13484405" y="777919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TFTP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13469345" y="1010295"/>
              <a:ext cx="494296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DHCP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12499028" y="702411"/>
              <a:ext cx="885029" cy="180787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12470391" y="1280189"/>
              <a:ext cx="1600537" cy="72561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Services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13469506" y="1317930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SSH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13469506" y="1532077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REST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13469345" y="1754434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779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3" y="4629915"/>
            <a:ext cx="13120706" cy="1634491"/>
          </a:xfrm>
        </p:spPr>
        <p:txBody>
          <a:bodyPr/>
          <a:lstStyle/>
          <a:p>
            <a:r>
              <a:rPr lang="en-US" dirty="0" smtClean="0"/>
              <a:t>Components </a:t>
            </a:r>
            <a:r>
              <a:rPr lang="mr-IN" dirty="0" smtClean="0"/>
              <a:t>–</a:t>
            </a:r>
            <a:r>
              <a:rPr lang="en-US" dirty="0" smtClean="0"/>
              <a:t> Logging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1136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260085"/>
            <a:ext cx="8285925" cy="664797"/>
          </a:xfrm>
        </p:spPr>
        <p:txBody>
          <a:bodyPr/>
          <a:lstStyle/>
          <a:p>
            <a:r>
              <a:rPr lang="en-US" dirty="0" smtClean="0"/>
              <a:t>Logging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84923" y="1272696"/>
            <a:ext cx="7935880" cy="1398659"/>
            <a:chOff x="6505818" y="2028481"/>
            <a:chExt cx="7781682" cy="1024260"/>
          </a:xfrm>
        </p:grpSpPr>
        <p:sp>
          <p:nvSpPr>
            <p:cNvPr id="5" name="Rectangle 4"/>
            <p:cNvSpPr/>
            <p:nvPr/>
          </p:nvSpPr>
          <p:spPr>
            <a:xfrm>
              <a:off x="6591300" y="2028481"/>
              <a:ext cx="7696200" cy="10242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5760" tIns="54869" rIns="109739" bIns="54869" rtlCol="0" anchor="ctr"/>
            <a:lstStyle/>
            <a:p>
              <a:r>
                <a:rPr lang="en-US" sz="2400" dirty="0" smtClean="0">
                  <a:solidFill>
                    <a:srgbClr val="3C3C3C"/>
                  </a:solidFill>
                  <a:latin typeface="Arial"/>
                  <a:cs typeface="Arial"/>
                </a:rPr>
                <a:t>Previsioning Tasks, Services, Source Plugins, General Logs</a:t>
              </a:r>
              <a:endParaRPr lang="en-US" sz="2400" dirty="0">
                <a:solidFill>
                  <a:srgbClr val="3C3C3C"/>
                </a:solidFill>
                <a:latin typeface="Arial"/>
                <a:cs typeface="Arial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505818" y="2028481"/>
              <a:ext cx="229046" cy="10242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9739" tIns="54869" rIns="109739" bIns="54869" rtlCol="0" anchor="ctr"/>
            <a:lstStyle/>
            <a:p>
              <a:pPr algn="ctr"/>
              <a:endParaRPr lang="en-US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892701" y="2829048"/>
            <a:ext cx="7828102" cy="13703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Logs are written to “logs” directory 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5557" y="2839639"/>
            <a:ext cx="229046" cy="1358134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06656" y="4423160"/>
            <a:ext cx="7814147" cy="12157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ail </a:t>
            </a:r>
            <a:r>
              <a:rPr lang="mr-IN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 ./logs/</a:t>
            </a: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info.log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grep PROV[TASKNAME]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5557" y="4423160"/>
            <a:ext cx="229046" cy="121572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 dirty="0">
              <a:latin typeface="Arial"/>
              <a:cs typeface="Arial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9692641" y="150403"/>
            <a:ext cx="4809743" cy="3364282"/>
            <a:chOff x="9692641" y="150403"/>
            <a:chExt cx="4809743" cy="3364282"/>
          </a:xfrm>
          <a:solidFill>
            <a:schemeClr val="bg1">
              <a:lumMod val="65000"/>
            </a:schemeClr>
          </a:solidFill>
        </p:grpSpPr>
        <p:sp>
          <p:nvSpPr>
            <p:cNvPr id="21" name="Rectangle 20"/>
            <p:cNvSpPr/>
            <p:nvPr/>
          </p:nvSpPr>
          <p:spPr>
            <a:xfrm>
              <a:off x="9692641" y="150403"/>
              <a:ext cx="4809743" cy="3364282"/>
            </a:xfrm>
            <a:prstGeom prst="rect">
              <a:avLst/>
            </a:prstGeom>
            <a:grpFill/>
            <a:ln w="28575">
              <a:solidFill>
                <a:srgbClr val="FFC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/>
              <a:endParaRPr lang="en-US" sz="800">
                <a:solidFill>
                  <a:schemeClr val="lt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9979559" y="2147359"/>
              <a:ext cx="1968741" cy="961653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Backend</a:t>
              </a: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9894925" y="305253"/>
              <a:ext cx="4387873" cy="3059126"/>
            </a:xfrm>
            <a:prstGeom prst="roundRect">
              <a:avLst>
                <a:gd name="adj" fmla="val 2133"/>
              </a:avLst>
            </a:prstGeom>
            <a:grpFill/>
            <a:ln w="47625">
              <a:solidFill>
                <a:srgbClr val="FFC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 rot="16200000">
              <a:off x="10736477" y="1689398"/>
              <a:ext cx="2869799" cy="300799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Message Broker / Bus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12399954" y="2168526"/>
              <a:ext cx="1823725" cy="1055934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 Plugins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9966445" y="434101"/>
              <a:ext cx="1953520" cy="1092303"/>
            </a:xfrm>
            <a:prstGeom prst="roundRect">
              <a:avLst>
                <a:gd name="adj" fmla="val 11905"/>
              </a:avLst>
            </a:prstGeom>
            <a:grpFill/>
            <a:ln w="38100">
              <a:solidFill>
                <a:srgbClr val="FFC000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Webserver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3317715" y="2956913"/>
              <a:ext cx="626702" cy="181590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Software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13317714" y="2213975"/>
              <a:ext cx="835685" cy="212439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Configuration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13317715" y="2485633"/>
              <a:ext cx="481422" cy="181590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IPAM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3317714" y="2722527"/>
              <a:ext cx="531635" cy="181590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2462953" y="2230564"/>
              <a:ext cx="790638" cy="304103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</a:t>
              </a:r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0053655" y="764756"/>
              <a:ext cx="1666061" cy="336136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Graphical Interface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0468852" y="1245941"/>
              <a:ext cx="1250864" cy="186221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9954115" y="2105026"/>
              <a:ext cx="2014093" cy="1110152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Backend</a:t>
              </a:r>
            </a:p>
            <a:p>
              <a:endParaRPr lang="en-US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1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10034538" y="2367935"/>
              <a:ext cx="557262" cy="181590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Internal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0034537" y="2598868"/>
              <a:ext cx="481422" cy="181590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SQL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10845800" y="2229213"/>
              <a:ext cx="965845" cy="241954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UI Connector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10845800" y="2515577"/>
              <a:ext cx="965845" cy="263695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10035192" y="2826779"/>
              <a:ext cx="481422" cy="181590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mr-IN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12426391" y="404899"/>
              <a:ext cx="1733359" cy="1659620"/>
            </a:xfrm>
            <a:prstGeom prst="roundRect">
              <a:avLst>
                <a:gd name="adj" fmla="val 2133"/>
              </a:avLst>
            </a:prstGeom>
            <a:grpFill/>
            <a:ln cap="flat">
              <a:solidFill>
                <a:srgbClr val="FFC000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12472417" y="1274635"/>
              <a:ext cx="1596486" cy="692369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Service</a:t>
              </a: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12465638" y="498235"/>
              <a:ext cx="1600537" cy="725614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Source Plugin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13469345" y="558275"/>
              <a:ext cx="501640" cy="181590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OSSH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13484405" y="777919"/>
              <a:ext cx="481422" cy="181590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TFTP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13469345" y="1010295"/>
              <a:ext cx="494296" cy="181590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DHCP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12499028" y="702411"/>
              <a:ext cx="885029" cy="180787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12470391" y="1280189"/>
              <a:ext cx="1600537" cy="725614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Services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13469506" y="1317930"/>
              <a:ext cx="481422" cy="181590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SSH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13469506" y="1532077"/>
              <a:ext cx="481422" cy="181590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REST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13469345" y="1754434"/>
              <a:ext cx="481422" cy="181590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Rounded Rectangle 2"/>
          <p:cNvSpPr/>
          <p:nvPr/>
        </p:nvSpPr>
        <p:spPr>
          <a:xfrm>
            <a:off x="784923" y="6131626"/>
            <a:ext cx="12337408" cy="176179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r>
              <a:rPr lang="en-US" sz="1400" dirty="0"/>
              <a:t>INFO - PROVCERT-[10.11.111.106]: Locking device configuration</a:t>
            </a:r>
          </a:p>
          <a:p>
            <a:r>
              <a:rPr lang="en-US" sz="1400" dirty="0" smtClean="0"/>
              <a:t>INFO </a:t>
            </a:r>
            <a:r>
              <a:rPr lang="en-US" sz="1400" dirty="0"/>
              <a:t>- PROVCERT-[10.11.111.106]: Loading configuration changes</a:t>
            </a:r>
          </a:p>
          <a:p>
            <a:r>
              <a:rPr lang="en-US" sz="1400" dirty="0" smtClean="0"/>
              <a:t>INFO </a:t>
            </a:r>
            <a:r>
              <a:rPr lang="en-US" sz="1400" dirty="0"/>
              <a:t>- PROVCERT-[10.11.111.106]: Committing configuration</a:t>
            </a:r>
          </a:p>
          <a:p>
            <a:r>
              <a:rPr lang="en-US" sz="1400" dirty="0" smtClean="0"/>
              <a:t>INFO </a:t>
            </a:r>
            <a:r>
              <a:rPr lang="en-US" sz="1400" dirty="0"/>
              <a:t>- PROVCERT-[10.11.111.106]: Unlocking the configuration</a:t>
            </a:r>
          </a:p>
          <a:p>
            <a:r>
              <a:rPr lang="en-US" sz="1400" dirty="0" smtClean="0"/>
              <a:t>INFO </a:t>
            </a:r>
            <a:r>
              <a:rPr lang="en-US" sz="1400" dirty="0"/>
              <a:t>- PROVCERT-[10.11.111.106]: Configuration successfully committed on device: 10.11.111.106</a:t>
            </a:r>
          </a:p>
          <a:p>
            <a:r>
              <a:rPr lang="en-US" sz="1400" dirty="0" smtClean="0"/>
              <a:t>INFO </a:t>
            </a:r>
            <a:r>
              <a:rPr lang="en-US" sz="1400" dirty="0"/>
              <a:t>- PROVCERT-[10.11.111.106]: Issue command: request security </a:t>
            </a:r>
            <a:r>
              <a:rPr lang="en-US" sz="1400" dirty="0" err="1"/>
              <a:t>pki</a:t>
            </a:r>
            <a:r>
              <a:rPr lang="en-US" sz="1400" dirty="0"/>
              <a:t> ca-certificate enroll ca-profile </a:t>
            </a:r>
            <a:r>
              <a:rPr lang="en-US" sz="1400" dirty="0" err="1" smtClean="0"/>
              <a:t>ejbca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6766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3" y="4629915"/>
            <a:ext cx="13120706" cy="1634491"/>
          </a:xfrm>
        </p:spPr>
        <p:txBody>
          <a:bodyPr/>
          <a:lstStyle/>
          <a:p>
            <a:r>
              <a:rPr lang="en-US" dirty="0" smtClean="0"/>
              <a:t>Interact with YAPT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7477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966" y="669681"/>
            <a:ext cx="6662506" cy="677108"/>
          </a:xfrm>
        </p:spPr>
        <p:txBody>
          <a:bodyPr/>
          <a:lstStyle/>
          <a:p>
            <a:r>
              <a:rPr lang="en-US" dirty="0" smtClean="0"/>
              <a:t>Programmatic interfaces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25862" y="1624126"/>
            <a:ext cx="6638215" cy="5912068"/>
          </a:xfrm>
          <a:prstGeom prst="rect">
            <a:avLst/>
          </a:prstGeom>
          <a:solidFill>
            <a:schemeClr val="bg1"/>
          </a:solidFill>
          <a:ln w="28575">
            <a:solidFill>
              <a:srgbClr val="C8C8C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3" rIns="91425" bIns="45713" anchor="ctr"/>
          <a:lstStyle/>
          <a:p>
            <a:pPr algn="ctr"/>
            <a:endParaRPr lang="en-US">
              <a:solidFill>
                <a:schemeClr val="lt1"/>
              </a:solidFill>
              <a:latin typeface="Arial" panose="020B0604020202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16529" y="3575107"/>
            <a:ext cx="5652055" cy="2543500"/>
          </a:xfrm>
          <a:prstGeom prst="roundRect">
            <a:avLst>
              <a:gd name="adj" fmla="val 2133"/>
            </a:avLst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380322" y="3697892"/>
            <a:ext cx="875869" cy="541168"/>
          </a:xfrm>
          <a:prstGeom prst="rect">
            <a:avLst/>
          </a:prstGeom>
          <a:solidFill>
            <a:srgbClr val="68AE64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139948" y="3699820"/>
            <a:ext cx="5112136" cy="541168"/>
          </a:xfrm>
          <a:prstGeom prst="roundRect">
            <a:avLst>
              <a:gd name="adj" fmla="val 11905"/>
            </a:avLst>
          </a:prstGeom>
          <a:solidFill>
            <a:srgbClr val="FFFFFF">
              <a:alpha val="20000"/>
            </a:srgb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 API Interface 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376214" y="4324502"/>
            <a:ext cx="875869" cy="630363"/>
          </a:xfrm>
          <a:prstGeom prst="rect">
            <a:avLst/>
          </a:prstGeom>
          <a:solidFill>
            <a:srgbClr val="68AE64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AMQP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139949" y="4329038"/>
            <a:ext cx="5112134" cy="625828"/>
          </a:xfrm>
          <a:prstGeom prst="roundRect">
            <a:avLst>
              <a:gd name="adj" fmla="val 11905"/>
            </a:avLst>
          </a:prstGeom>
          <a:solidFill>
            <a:srgbClr val="FFFFFF">
              <a:alpha val="20000"/>
            </a:srgb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 Broker 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7698504" y="1624128"/>
            <a:ext cx="6433386" cy="1950979"/>
            <a:chOff x="6476110" y="2028482"/>
            <a:chExt cx="7811390" cy="1454399"/>
          </a:xfrm>
        </p:grpSpPr>
        <p:sp>
          <p:nvSpPr>
            <p:cNvPr id="43" name="Rectangle 42"/>
            <p:cNvSpPr/>
            <p:nvPr/>
          </p:nvSpPr>
          <p:spPr>
            <a:xfrm>
              <a:off x="6591301" y="2028482"/>
              <a:ext cx="7696199" cy="14543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5760" tIns="54869" rIns="109739" bIns="54869" rtlCol="0" anchor="ctr"/>
            <a:lstStyle/>
            <a:p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Interact with YAPT using Message Broker.</a:t>
              </a:r>
            </a:p>
            <a:p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Send messages into bus to:</a:t>
              </a:r>
            </a:p>
            <a:p>
              <a:pPr marL="342900" indent="-342900">
                <a:buFont typeface="Arial" charset="0"/>
                <a:buChar char="•"/>
              </a:pPr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Trigger an event</a:t>
              </a:r>
            </a:p>
            <a:p>
              <a:pPr marL="342900" indent="-342900">
                <a:buFont typeface="Arial" charset="0"/>
                <a:buChar char="•"/>
              </a:pPr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 a task(s)</a:t>
              </a:r>
            </a:p>
            <a:p>
              <a:pPr marL="342900" indent="-342900">
                <a:buFont typeface="Arial" charset="0"/>
                <a:buChar char="•"/>
              </a:pPr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Get information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476110" y="2028482"/>
              <a:ext cx="277190" cy="145439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9739" tIns="54869" rIns="109739" bIns="54869" rtlCol="0" anchor="ctr"/>
            <a:lstStyle/>
            <a:p>
              <a:pPr algn="ctr"/>
              <a:endParaRPr lang="en-US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5257801" y="5059502"/>
            <a:ext cx="1011194" cy="928156"/>
          </a:xfrm>
          <a:prstGeom prst="rect">
            <a:avLst/>
          </a:prstGeom>
          <a:solidFill>
            <a:srgbClr val="68AE64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Plugin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697750" y="4258263"/>
            <a:ext cx="6668310" cy="1066972"/>
            <a:chOff x="7697750" y="5051636"/>
            <a:chExt cx="6668310" cy="1066972"/>
          </a:xfrm>
        </p:grpSpPr>
        <p:sp>
          <p:nvSpPr>
            <p:cNvPr id="45" name="Rectangle 44"/>
            <p:cNvSpPr/>
            <p:nvPr/>
          </p:nvSpPr>
          <p:spPr>
            <a:xfrm>
              <a:off x="7894235" y="5051636"/>
              <a:ext cx="6471825" cy="10448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5760" tIns="54869" rIns="109739" bIns="54869" rtlCol="0" anchor="ctr"/>
            <a:lstStyle/>
            <a:p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Interact with YAPT using exposed REST API:</a:t>
              </a:r>
            </a:p>
            <a:p>
              <a:pPr marL="342900" indent="-342900">
                <a:buFont typeface="Arial" charset="0"/>
                <a:buChar char="•"/>
              </a:pPr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 a task(s)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697750" y="5059502"/>
              <a:ext cx="229045" cy="105910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Arial"/>
                <a:cs typeface="Arial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7697750" y="1085179"/>
            <a:ext cx="30428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Broker </a:t>
            </a:r>
            <a:r>
              <a:rPr lang="en-US" sz="2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697750" y="3590835"/>
            <a:ext cx="27414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 </a:t>
            </a:r>
            <a:r>
              <a:rPr lang="en-US" sz="2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451090" y="5051636"/>
            <a:ext cx="1011194" cy="928156"/>
          </a:xfrm>
          <a:prstGeom prst="rect">
            <a:avLst/>
          </a:prstGeom>
          <a:solidFill>
            <a:srgbClr val="68AE64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Plugin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938759" y="5039699"/>
            <a:ext cx="2317432" cy="955912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139947" y="5039698"/>
            <a:ext cx="2322337" cy="947960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 / </a:t>
            </a:r>
          </a:p>
          <a:p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697749" y="5346871"/>
            <a:ext cx="54688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 / Source / Task Plugins</a:t>
            </a:r>
            <a:endParaRPr lang="en-US" sz="2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7691686" y="5979791"/>
            <a:ext cx="6477888" cy="2087310"/>
            <a:chOff x="7539286" y="6620765"/>
            <a:chExt cx="6477888" cy="1060674"/>
          </a:xfrm>
        </p:grpSpPr>
        <p:sp>
          <p:nvSpPr>
            <p:cNvPr id="26" name="Rectangle 25"/>
            <p:cNvSpPr/>
            <p:nvPr/>
          </p:nvSpPr>
          <p:spPr>
            <a:xfrm>
              <a:off x="7545349" y="6636584"/>
              <a:ext cx="6471825" cy="10448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5760" tIns="54869" rIns="109739" bIns="54869" rtlCol="0" anchor="ctr"/>
            <a:lstStyle/>
            <a:p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Extend YAPT functionalities writing new plugins:</a:t>
              </a:r>
            </a:p>
            <a:p>
              <a:pPr marL="342900" indent="-342900">
                <a:buFont typeface="Arial" charset="0"/>
                <a:buChar char="•"/>
              </a:pPr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</a:p>
            <a:p>
              <a:pPr marL="342900" indent="-342900">
                <a:buFont typeface="Arial" charset="0"/>
                <a:buChar char="•"/>
              </a:pPr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Service / Source Plugin</a:t>
              </a:r>
            </a:p>
            <a:p>
              <a:pPr marL="342900" indent="-342900">
                <a:buFont typeface="Arial" charset="0"/>
                <a:buChar char="•"/>
              </a:pPr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Backend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539286" y="6620765"/>
              <a:ext cx="229045" cy="105910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778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966" y="17194"/>
            <a:ext cx="9409462" cy="752403"/>
          </a:xfrm>
        </p:spPr>
        <p:txBody>
          <a:bodyPr/>
          <a:lstStyle/>
          <a:p>
            <a:r>
              <a:rPr lang="en-US" smtClean="0"/>
              <a:t>Programmatic interfaces REST API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25861" y="3760630"/>
            <a:ext cx="9531773" cy="3775563"/>
          </a:xfrm>
          <a:prstGeom prst="rect">
            <a:avLst/>
          </a:prstGeom>
          <a:solidFill>
            <a:schemeClr val="bg1"/>
          </a:solidFill>
          <a:ln w="28575">
            <a:solidFill>
              <a:srgbClr val="C8C8C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3" rIns="91425" bIns="45713" anchor="ctr"/>
          <a:lstStyle/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curl -X POST \  'http://172.16.146.1:9090/rest/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device?device_serial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=abc1234567' \  -H 'cache-control: no-cache' \  -H 'content-type: application/x-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yaml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' \  -H 'postman-token: bb1c3d35-b80a-dd74-e24e-4ed4dc809aff' \  -d '---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yapt_location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localdevice_type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srxhostname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: vsrx02timezone: Europe/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Berlindomain_name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mycompany.localntp_server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: 192.168.2.1encrypted_password: "$1$AjvjSnDw$QrTngM5tI.IqliertjQhb/"community: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publicinterfaces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:- name: ge-0/0/0  description: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untrust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 family: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inet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 address: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dhcp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- name: ge-0/0/2  description: trust  family: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inet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 address: 10.12.112.2/24tunnel_int:  name: st0  description: VPN  unit: 0  family: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inet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 mask: 24cert: 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ca_profile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ejbca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ca_identity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advpn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 subject: CN=vsrx02,OU=IT,O=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MyCompany,L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=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Berlin,DC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=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mycompany.local,C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=DE 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domain_name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: vsrx02.mycompany.local 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enrollment_url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: http://192.168.2.49:5554/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ejbca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/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publicweb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/apply/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scep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/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advpn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/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pkiclient.exe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oscp_url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: http://10.13.113.2:5554/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ejbca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/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publicweb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/status/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ocsp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challenge_password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: juniper123 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revocation_url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: http://192.168.2.49:5554/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ejbca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/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publicweb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/status/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ocsp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'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325860" y="1289624"/>
            <a:ext cx="9531773" cy="1950979"/>
            <a:chOff x="6476110" y="2028482"/>
            <a:chExt cx="7811390" cy="1454399"/>
          </a:xfrm>
        </p:grpSpPr>
        <p:sp>
          <p:nvSpPr>
            <p:cNvPr id="55" name="Rectangle 54"/>
            <p:cNvSpPr/>
            <p:nvPr/>
          </p:nvSpPr>
          <p:spPr>
            <a:xfrm>
              <a:off x="6591301" y="2028482"/>
              <a:ext cx="7696199" cy="14543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5760" tIns="54869" rIns="109739" bIns="54869" rtlCol="0" anchor="ctr"/>
            <a:lstStyle/>
            <a:p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Interact with YAPT using REST API</a:t>
              </a:r>
            </a:p>
            <a:p>
              <a:endPara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buFont typeface="Arial" charset="0"/>
                <a:buChar char="•"/>
              </a:pPr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Create new device</a:t>
              </a:r>
            </a:p>
            <a:p>
              <a:pPr marL="342900" indent="-342900">
                <a:buFont typeface="Arial" charset="0"/>
                <a:buChar char="•"/>
              </a:pPr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Trigger an event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476110" y="2028482"/>
              <a:ext cx="277190" cy="145439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9739" tIns="54869" rIns="109739" bIns="54869" rtlCol="0" anchor="ctr"/>
            <a:lstStyle/>
            <a:p>
              <a:pPr algn="ctr"/>
              <a:endParaRPr lang="en-US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9" name="Rectangle 58"/>
          <p:cNvSpPr/>
          <p:nvPr/>
        </p:nvSpPr>
        <p:spPr>
          <a:xfrm>
            <a:off x="13501471" y="228429"/>
            <a:ext cx="875869" cy="541168"/>
          </a:xfrm>
          <a:prstGeom prst="rect">
            <a:avLst/>
          </a:prstGeom>
          <a:solidFill>
            <a:srgbClr val="68AE64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10496281" y="228429"/>
            <a:ext cx="3881059" cy="541168"/>
          </a:xfrm>
          <a:prstGeom prst="roundRect">
            <a:avLst>
              <a:gd name="adj" fmla="val 11905"/>
            </a:avLst>
          </a:prstGeom>
          <a:solidFill>
            <a:srgbClr val="FFFFFF">
              <a:alpha val="20000"/>
            </a:srgb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 API Interface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91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477" y="959329"/>
            <a:ext cx="13167362" cy="664797"/>
          </a:xfrm>
        </p:spPr>
        <p:txBody>
          <a:bodyPr/>
          <a:lstStyle/>
          <a:p>
            <a:r>
              <a:rPr lang="en-US" dirty="0" smtClean="0"/>
              <a:t>YAPT Use cases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735477" y="1978945"/>
            <a:ext cx="4114800" cy="109728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800" b="1" dirty="0" err="1" smtClean="0">
                <a:solidFill>
                  <a:srgbClr val="FFFFFF"/>
                </a:solidFill>
                <a:latin typeface="Arial"/>
                <a:cs typeface="Arial"/>
              </a:rPr>
              <a:t>PoC</a:t>
            </a:r>
            <a:r>
              <a:rPr lang="en-US" sz="2800" b="1" dirty="0" smtClean="0">
                <a:solidFill>
                  <a:srgbClr val="FFFFFF"/>
                </a:solidFill>
                <a:latin typeface="Arial"/>
                <a:cs typeface="Arial"/>
              </a:rPr>
              <a:t>/Demo</a:t>
            </a:r>
            <a:endParaRPr lang="en-US" sz="2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35477" y="3623270"/>
            <a:ext cx="4114800" cy="10972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latin typeface="Arial"/>
                <a:cs typeface="Arial"/>
              </a:rPr>
              <a:t>PS</a:t>
            </a:r>
            <a:endParaRPr lang="en-US" sz="2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35477" y="5267595"/>
            <a:ext cx="4114800" cy="109728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latin typeface="Arial"/>
                <a:cs typeface="Arial"/>
              </a:rPr>
              <a:t>Testing/Dev</a:t>
            </a:r>
            <a:endParaRPr lang="en-US" sz="2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698503" y="1624126"/>
            <a:ext cx="6576951" cy="1806919"/>
            <a:chOff x="6476110" y="2028481"/>
            <a:chExt cx="7811390" cy="1024260"/>
          </a:xfrm>
        </p:grpSpPr>
        <p:sp>
          <p:nvSpPr>
            <p:cNvPr id="9" name="Rectangle 8"/>
            <p:cNvSpPr/>
            <p:nvPr/>
          </p:nvSpPr>
          <p:spPr>
            <a:xfrm>
              <a:off x="6591300" y="2028481"/>
              <a:ext cx="7696200" cy="10242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5760" tIns="54869" rIns="109739" bIns="54869" rtlCol="0" anchor="ctr"/>
            <a:lstStyle/>
            <a:p>
              <a:r>
                <a:rPr lang="en-US" sz="2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Pre-configured </a:t>
              </a:r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with different plugins (Source / Services)</a:t>
              </a:r>
            </a:p>
            <a:p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Pre-configured with different Tasks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476110" y="2028481"/>
              <a:ext cx="283283" cy="10242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9739" tIns="54869" rIns="109739" bIns="54869" rtlCol="0" anchor="ctr"/>
            <a:lstStyle/>
            <a:p>
              <a:pPr algn="ctr"/>
              <a:endPara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7803630" y="3727363"/>
            <a:ext cx="6471825" cy="17702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Packaged in Vagrant Box, </a:t>
            </a: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 </a:t>
            </a: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deploy, easy to maintain</a:t>
            </a:r>
          </a:p>
          <a:p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run on 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 or on a laptop (depends on the tasks)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702769" y="3727363"/>
            <a:ext cx="229046" cy="175456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24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803630" y="5793972"/>
            <a:ext cx="6471824" cy="17422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Proof of concept</a:t>
            </a:r>
            <a:b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Supports different source trigger (DHCP / TFTP / REST / OSSH / PHS)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Multithreaded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698505" y="5793973"/>
            <a:ext cx="233310" cy="17422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2400" dirty="0"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5477" y="6845388"/>
            <a:ext cx="4114800" cy="109728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latin typeface="Arial"/>
                <a:cs typeface="Arial"/>
              </a:rPr>
              <a:t>Provisioning / RMA</a:t>
            </a:r>
            <a:endParaRPr lang="en-US" sz="2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11636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862" y="29506"/>
            <a:ext cx="9732538" cy="1329595"/>
          </a:xfrm>
        </p:spPr>
        <p:txBody>
          <a:bodyPr/>
          <a:lstStyle/>
          <a:p>
            <a:r>
              <a:rPr lang="en-US" dirty="0" smtClean="0"/>
              <a:t>Programmatic interfaces Task Plugin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25863" y="2545215"/>
            <a:ext cx="8908290" cy="5261437"/>
          </a:xfrm>
          <a:prstGeom prst="rect">
            <a:avLst/>
          </a:prstGeom>
          <a:solidFill>
            <a:schemeClr val="bg1"/>
          </a:solidFill>
          <a:ln w="28575">
            <a:solidFill>
              <a:srgbClr val="C8C8C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3" rIns="91425" bIns="45713" anchor="ctr"/>
          <a:lstStyle/>
          <a:p>
            <a:pPr algn="ctr"/>
            <a:endParaRPr lang="en-US">
              <a:solidFill>
                <a:schemeClr val="lt1"/>
              </a:solidFill>
              <a:latin typeface="Arial" panose="020B0604020202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1577539" y="160503"/>
            <a:ext cx="2789960" cy="1198598"/>
          </a:xfrm>
          <a:prstGeom prst="roundRect">
            <a:avLst>
              <a:gd name="adj" fmla="val 2133"/>
            </a:avLst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3120041" y="283288"/>
            <a:ext cx="1011194" cy="928156"/>
          </a:xfrm>
          <a:prstGeom prst="rect">
            <a:avLst/>
          </a:prstGeom>
          <a:solidFill>
            <a:srgbClr val="68AE64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Plugin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1813803" y="270409"/>
            <a:ext cx="2317432" cy="955912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6823" y="3108480"/>
            <a:ext cx="8108576" cy="450577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txBody>
          <a:bodyPr wrap="square" lIns="45643" tIns="22821" rIns="45643" bIns="22821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b="1" dirty="0"/>
              <a:t>from </a:t>
            </a:r>
            <a:r>
              <a:rPr lang="en-US" sz="1400" dirty="0" err="1"/>
              <a:t>lib.tasks.task</a:t>
            </a:r>
            <a:r>
              <a:rPr lang="en-US" sz="1400" dirty="0"/>
              <a:t> </a:t>
            </a:r>
            <a:r>
              <a:rPr lang="en-US" sz="1400" b="1" dirty="0"/>
              <a:t>import </a:t>
            </a:r>
            <a:r>
              <a:rPr lang="en-US" sz="1400" dirty="0"/>
              <a:t>Task</a:t>
            </a:r>
            <a:br>
              <a:rPr lang="en-US" sz="1400" dirty="0"/>
            </a:br>
            <a:r>
              <a:rPr lang="en-US" sz="1400" b="1" dirty="0"/>
              <a:t>from </a:t>
            </a:r>
            <a:r>
              <a:rPr lang="en-US" sz="1400" dirty="0" err="1"/>
              <a:t>lib.tools</a:t>
            </a:r>
            <a:r>
              <a:rPr lang="en-US" sz="1400" dirty="0"/>
              <a:t> </a:t>
            </a:r>
            <a:r>
              <a:rPr lang="en-US" sz="1400" b="1" dirty="0"/>
              <a:t>import </a:t>
            </a:r>
            <a:r>
              <a:rPr lang="en-US" sz="1400" dirty="0"/>
              <a:t>Tools</a:t>
            </a:r>
            <a:br>
              <a:rPr lang="en-US" sz="1400" dirty="0"/>
            </a:br>
            <a:endParaRPr lang="en-US" sz="1400" dirty="0" smtClean="0"/>
          </a:p>
          <a:p>
            <a:pPr>
              <a:lnSpc>
                <a:spcPct val="90000"/>
              </a:lnSpc>
            </a:pPr>
            <a:r>
              <a:rPr lang="en-US" sz="1400" dirty="0"/>
              <a:t/>
            </a:r>
            <a:br>
              <a:rPr lang="en-US" sz="1400" dirty="0"/>
            </a:br>
            <a:r>
              <a:rPr lang="en-US" sz="1400" b="1" dirty="0"/>
              <a:t>class </a:t>
            </a:r>
            <a:r>
              <a:rPr lang="en-US" sz="1400" dirty="0" err="1" smtClean="0"/>
              <a:t>MyTestTask</a:t>
            </a:r>
            <a:r>
              <a:rPr lang="en-US" sz="1400" dirty="0" smtClean="0"/>
              <a:t>(Task</a:t>
            </a:r>
            <a:r>
              <a:rPr lang="en-US" sz="1400" dirty="0"/>
              <a:t>):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b="1" dirty="0" err="1"/>
              <a:t>def</a:t>
            </a:r>
            <a:r>
              <a:rPr lang="en-US" sz="1400" b="1" dirty="0"/>
              <a:t> </a:t>
            </a:r>
            <a:r>
              <a:rPr lang="en-US" sz="1400" dirty="0"/>
              <a:t>__</a:t>
            </a:r>
            <a:r>
              <a:rPr lang="en-US" sz="1400" dirty="0" err="1"/>
              <a:t>init</a:t>
            </a:r>
            <a:r>
              <a:rPr lang="en-US" sz="1400" dirty="0"/>
              <a:t>__(</a:t>
            </a:r>
            <a:r>
              <a:rPr lang="en-US" sz="1400" dirty="0" smtClean="0"/>
              <a:t>self, </a:t>
            </a:r>
            <a:r>
              <a:rPr lang="en-US" sz="1400" dirty="0" err="1" smtClean="0"/>
              <a:t>task_name</a:t>
            </a:r>
            <a:r>
              <a:rPr lang="en-US" sz="1400" dirty="0"/>
              <a:t>, </a:t>
            </a:r>
            <a:r>
              <a:rPr lang="en-US" sz="1400" dirty="0" err="1" smtClean="0"/>
              <a:t>sample_device</a:t>
            </a:r>
            <a:r>
              <a:rPr lang="en-US" sz="1400" dirty="0"/>
              <a:t>, shared):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       super(</a:t>
            </a:r>
            <a:r>
              <a:rPr lang="en-US" sz="1400" dirty="0" err="1"/>
              <a:t>InitTask</a:t>
            </a:r>
            <a:r>
              <a:rPr lang="en-US" sz="1400" dirty="0"/>
              <a:t>, self).__</a:t>
            </a:r>
            <a:r>
              <a:rPr lang="en-US" sz="1400" dirty="0" err="1"/>
              <a:t>init</a:t>
            </a:r>
            <a:r>
              <a:rPr lang="en-US" sz="1400" dirty="0"/>
              <a:t>__(channel=channel, exchange=exchange, </a:t>
            </a:r>
            <a:r>
              <a:rPr lang="en-US" sz="1400" dirty="0" err="1" smtClean="0"/>
              <a:t>task_name</a:t>
            </a:r>
            <a:r>
              <a:rPr lang="en-US" sz="1400" dirty="0" smtClean="0"/>
              <a:t>=</a:t>
            </a:r>
            <a:r>
              <a:rPr lang="en-US" sz="1400" dirty="0" err="1" smtClean="0"/>
              <a:t>task_name</a:t>
            </a:r>
            <a:r>
              <a:rPr lang="en-US" sz="1400" dirty="0"/>
              <a:t>, </a:t>
            </a:r>
            <a:r>
              <a:rPr lang="en-US" sz="1400" dirty="0" smtClean="0"/>
              <a:t> </a:t>
            </a:r>
            <a:r>
              <a:rPr lang="en-US" sz="1400" dirty="0" err="1" smtClean="0"/>
              <a:t>sample_device</a:t>
            </a:r>
            <a:r>
              <a:rPr lang="en-US" sz="1400" dirty="0" smtClean="0"/>
              <a:t>=</a:t>
            </a:r>
            <a:r>
              <a:rPr lang="en-US" sz="1400" dirty="0" err="1" smtClean="0"/>
              <a:t>sample_device</a:t>
            </a:r>
            <a:r>
              <a:rPr lang="en-US" sz="1400" dirty="0"/>
              <a:t>, shared=shared)</a:t>
            </a:r>
            <a:br>
              <a:rPr lang="en-US" sz="1400" dirty="0"/>
            </a:br>
            <a:r>
              <a:rPr lang="en-US" sz="1400" dirty="0"/>
              <a:t>        </a:t>
            </a:r>
            <a:r>
              <a:rPr lang="en-US" sz="1400" dirty="0" err="1"/>
              <a:t>self.logger.debug</a:t>
            </a:r>
            <a:r>
              <a:rPr lang="en-US" sz="1400" dirty="0"/>
              <a:t>(</a:t>
            </a:r>
            <a:r>
              <a:rPr lang="en-US" sz="1400" b="1" dirty="0"/>
              <a:t>'Subclass: %s'</a:t>
            </a:r>
            <a:r>
              <a:rPr lang="en-US" sz="1400" dirty="0"/>
              <a:t>, </a:t>
            </a:r>
            <a:r>
              <a:rPr lang="en-US" sz="1400" dirty="0" err="1" smtClean="0"/>
              <a:t>issubclass</a:t>
            </a:r>
            <a:r>
              <a:rPr lang="en-US" sz="1400" dirty="0" smtClean="0"/>
              <a:t>(</a:t>
            </a:r>
            <a:r>
              <a:rPr lang="en-US" sz="1400" dirty="0" err="1" smtClean="0"/>
              <a:t>MyTestTask</a:t>
            </a:r>
            <a:r>
              <a:rPr lang="en-US" sz="1400" dirty="0"/>
              <a:t>, Task))</a:t>
            </a:r>
            <a:br>
              <a:rPr lang="en-US" sz="1400" dirty="0"/>
            </a:br>
            <a:r>
              <a:rPr lang="en-US" sz="1400" dirty="0"/>
              <a:t>        </a:t>
            </a:r>
            <a:r>
              <a:rPr lang="en-US" sz="1400" dirty="0" err="1"/>
              <a:t>self.logger.debug</a:t>
            </a:r>
            <a:r>
              <a:rPr lang="en-US" sz="1400" dirty="0"/>
              <a:t>(</a:t>
            </a:r>
            <a:r>
              <a:rPr lang="en-US" sz="1400" b="1" dirty="0"/>
              <a:t>'Instance: %s'</a:t>
            </a:r>
            <a:r>
              <a:rPr lang="en-US" sz="1400" dirty="0"/>
              <a:t>, </a:t>
            </a:r>
            <a:r>
              <a:rPr lang="en-US" sz="1400" dirty="0" err="1" smtClean="0"/>
              <a:t>isinstance</a:t>
            </a:r>
            <a:r>
              <a:rPr lang="en-US" sz="1400" dirty="0" smtClean="0"/>
              <a:t>(</a:t>
            </a:r>
            <a:r>
              <a:rPr lang="en-US" sz="1400" dirty="0" err="1" smtClean="0"/>
              <a:t>MyTestTask</a:t>
            </a:r>
            <a:r>
              <a:rPr lang="en-US" sz="1400" dirty="0"/>
              <a:t>, Task))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b="1" dirty="0" err="1"/>
              <a:t>def</a:t>
            </a:r>
            <a:r>
              <a:rPr lang="en-US" sz="1400" b="1" dirty="0"/>
              <a:t> </a:t>
            </a:r>
            <a:r>
              <a:rPr lang="en-US" sz="1400" dirty="0" err="1"/>
              <a:t>pre_run_task</a:t>
            </a:r>
            <a:r>
              <a:rPr lang="en-US" sz="1400" dirty="0"/>
              <a:t>(self):</a:t>
            </a:r>
            <a:br>
              <a:rPr lang="en-US" sz="1400" dirty="0"/>
            </a:br>
            <a:r>
              <a:rPr lang="en-US" sz="1400" dirty="0"/>
              <a:t>        </a:t>
            </a:r>
            <a:r>
              <a:rPr lang="en-US" sz="1400" b="1" dirty="0"/>
              <a:t>pass</a:t>
            </a:r>
            <a:br>
              <a:rPr lang="en-US" sz="1400" b="1" dirty="0"/>
            </a:br>
            <a:r>
              <a:rPr lang="en-US" sz="1400" b="1" dirty="0"/>
              <a:t/>
            </a:r>
            <a:br>
              <a:rPr lang="en-US" sz="1400" b="1" dirty="0"/>
            </a:br>
            <a:r>
              <a:rPr lang="en-US" sz="1400" b="1" dirty="0"/>
              <a:t>    </a:t>
            </a:r>
            <a:r>
              <a:rPr lang="en-US" sz="1400" b="1" dirty="0" err="1"/>
              <a:t>def</a:t>
            </a:r>
            <a:r>
              <a:rPr lang="en-US" sz="1400" b="1" dirty="0"/>
              <a:t> </a:t>
            </a:r>
            <a:r>
              <a:rPr lang="en-US" sz="1400" dirty="0" err="1"/>
              <a:t>run_task</a:t>
            </a:r>
            <a:r>
              <a:rPr lang="en-US" sz="1400" dirty="0"/>
              <a:t>(self):</a:t>
            </a:r>
            <a:br>
              <a:rPr lang="en-US" sz="1400" dirty="0"/>
            </a:br>
            <a:r>
              <a:rPr lang="en-US" sz="1400" dirty="0" smtClean="0"/>
              <a:t>	#-------- Start specific task work -------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	</a:t>
            </a:r>
            <a:r>
              <a:rPr lang="en-US" sz="1400" dirty="0" smtClean="0"/>
              <a:t>print ’Running </a:t>
            </a:r>
            <a:r>
              <a:rPr lang="en-US" sz="1400" dirty="0" err="1" smtClean="0"/>
              <a:t>MyTestTask</a:t>
            </a:r>
            <a:r>
              <a:rPr lang="en-US" sz="1400" dirty="0" smtClean="0"/>
              <a:t>’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</a:t>
            </a:r>
            <a:r>
              <a:rPr lang="en-US" sz="1400" dirty="0" smtClean="0"/>
              <a:t>	#-------- End </a:t>
            </a:r>
            <a:r>
              <a:rPr lang="en-US" sz="1400" dirty="0"/>
              <a:t>specific task work </a:t>
            </a:r>
            <a:r>
              <a:rPr lang="en-US" sz="1400" dirty="0" smtClean="0"/>
              <a:t>-------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b="1" dirty="0" err="1"/>
              <a:t>def</a:t>
            </a:r>
            <a:r>
              <a:rPr lang="en-US" sz="1400" b="1" dirty="0"/>
              <a:t> </a:t>
            </a:r>
            <a:r>
              <a:rPr lang="en-US" sz="1400" dirty="0" err="1"/>
              <a:t>post_run_task</a:t>
            </a:r>
            <a:r>
              <a:rPr lang="en-US" sz="1400" dirty="0"/>
              <a:t>(self):</a:t>
            </a:r>
            <a:br>
              <a:rPr lang="en-US" sz="1400" dirty="0"/>
            </a:br>
            <a:r>
              <a:rPr lang="en-US" sz="1400" dirty="0" smtClean="0"/>
              <a:t>         </a:t>
            </a:r>
            <a:r>
              <a:rPr lang="en-US" sz="1400" b="1" dirty="0" smtClean="0"/>
              <a:t>pass</a:t>
            </a:r>
            <a:endParaRPr lang="en-US" sz="140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46823" y="2618296"/>
            <a:ext cx="2874761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Task Plugin Boilerplate</a:t>
            </a:r>
          </a:p>
        </p:txBody>
      </p:sp>
      <p:sp>
        <p:nvSpPr>
          <p:cNvPr id="10" name="Rectangle 9"/>
          <p:cNvSpPr/>
          <p:nvPr/>
        </p:nvSpPr>
        <p:spPr>
          <a:xfrm>
            <a:off x="554676" y="716990"/>
            <a:ext cx="8046513" cy="13720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new tasks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Extend YAPT functionality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1141" y="716989"/>
            <a:ext cx="163535" cy="136502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39" tIns="54869" rIns="109739" bIns="54869" rtlCol="0" anchor="ctr"/>
          <a:lstStyle/>
          <a:p>
            <a:pPr algn="ctr"/>
            <a:endParaRPr lang="en-US" sz="2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25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3" y="4629915"/>
            <a:ext cx="13120706" cy="1634491"/>
          </a:xfrm>
        </p:spPr>
        <p:txBody>
          <a:bodyPr/>
          <a:lstStyle/>
          <a:p>
            <a:r>
              <a:rPr lang="en-US" sz="4000" dirty="0" smtClean="0"/>
              <a:t>Deployment Scenarios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465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270" y="-528429"/>
            <a:ext cx="8579812" cy="1329595"/>
          </a:xfrm>
        </p:spPr>
        <p:txBody>
          <a:bodyPr/>
          <a:lstStyle/>
          <a:p>
            <a:r>
              <a:rPr lang="en-US" dirty="0" smtClean="0"/>
              <a:t>YAPT Deployment scenarios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416270" y="969264"/>
            <a:ext cx="6555074" cy="6803136"/>
          </a:xfrm>
          <a:prstGeom prst="rect">
            <a:avLst/>
          </a:prstGeom>
          <a:solidFill>
            <a:schemeClr val="bg1"/>
          </a:solidFill>
          <a:ln w="28575">
            <a:solidFill>
              <a:srgbClr val="C8C8C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3" rIns="91425" bIns="45713" anchor="ctr"/>
          <a:lstStyle/>
          <a:p>
            <a:pPr algn="ctr"/>
            <a:endParaRPr lang="en-US">
              <a:solidFill>
                <a:schemeClr val="lt1"/>
              </a:solidFill>
              <a:latin typeface="Arial" panose="020B0604020202020204" pitchFamily="34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517881" y="6390813"/>
            <a:ext cx="2413578" cy="12461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17881" y="1763314"/>
            <a:ext cx="6212542" cy="30641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646126" y="969264"/>
            <a:ext cx="6555074" cy="6803136"/>
          </a:xfrm>
          <a:prstGeom prst="rect">
            <a:avLst/>
          </a:prstGeom>
          <a:solidFill>
            <a:schemeClr val="bg1"/>
          </a:solidFill>
          <a:ln w="28575">
            <a:solidFill>
              <a:srgbClr val="C8C8C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3" rIns="91425" bIns="45713" anchor="ctr"/>
          <a:lstStyle/>
          <a:p>
            <a:pPr algn="ctr"/>
            <a:endParaRPr lang="en-US">
              <a:solidFill>
                <a:schemeClr val="lt1"/>
              </a:solidFill>
              <a:latin typeface="Arial" panose="020B0604020202020204" pitchFamily="34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4560330" y="2253329"/>
            <a:ext cx="2014477" cy="21851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46" name="Picture 2" descr="mx104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5057025" y="2471262"/>
            <a:ext cx="1164675" cy="450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TextBox 46"/>
          <p:cNvSpPr txBox="1"/>
          <p:nvPr/>
        </p:nvSpPr>
        <p:spPr>
          <a:xfrm>
            <a:off x="5057025" y="2956194"/>
            <a:ext cx="1221799" cy="2676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 smtClean="0">
                <a:solidFill>
                  <a:schemeClr val="accent2"/>
                </a:solidFill>
                <a:latin typeface="Arial"/>
                <a:cs typeface="Arial"/>
              </a:rPr>
              <a:t>SRX / </a:t>
            </a:r>
            <a:r>
              <a:rPr lang="en-US" sz="1600" b="1" dirty="0" err="1" smtClean="0">
                <a:solidFill>
                  <a:schemeClr val="accent2"/>
                </a:solidFill>
                <a:latin typeface="Arial"/>
                <a:cs typeface="Arial"/>
              </a:rPr>
              <a:t>vSRX</a:t>
            </a:r>
            <a:endParaRPr lang="en-US" sz="1600" b="1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pic>
        <p:nvPicPr>
          <p:cNvPr id="50" name="Picture 18" descr="Juniper Server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0222" y="6588058"/>
            <a:ext cx="368581" cy="63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" name="Picture 18" descr="Juniper Server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4094" y="6588058"/>
            <a:ext cx="368581" cy="63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" name="TextBox 69"/>
          <p:cNvSpPr txBox="1"/>
          <p:nvPr/>
        </p:nvSpPr>
        <p:spPr>
          <a:xfrm>
            <a:off x="698860" y="7275963"/>
            <a:ext cx="1153159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smtClean="0">
                <a:solidFill>
                  <a:schemeClr val="accent2"/>
                </a:solidFill>
                <a:latin typeface="Arial"/>
                <a:cs typeface="Arial"/>
              </a:rPr>
              <a:t>CA Server</a:t>
            </a:r>
            <a:endParaRPr lang="en-US" sz="140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688435" y="7289409"/>
            <a:ext cx="1153159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IPAM Server</a:t>
            </a: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9790" y="3572792"/>
            <a:ext cx="1349437" cy="242783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4989790" y="3801307"/>
            <a:ext cx="1221799" cy="2676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smtClean="0">
                <a:solidFill>
                  <a:schemeClr val="accent2"/>
                </a:solidFill>
                <a:latin typeface="Arial"/>
                <a:cs typeface="Arial"/>
              </a:rPr>
              <a:t>EX</a:t>
            </a:r>
            <a:endParaRPr lang="en-US" sz="1600" b="1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425092" y="981803"/>
            <a:ext cx="6546252" cy="61341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latin typeface="Arial"/>
                <a:cs typeface="Arial"/>
              </a:rPr>
              <a:t>Dedicated Provisioning Network</a:t>
            </a:r>
            <a:endParaRPr lang="en-US" sz="2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7646126" y="969264"/>
            <a:ext cx="6546252" cy="61341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latin typeface="Arial"/>
                <a:cs typeface="Arial"/>
              </a:rPr>
              <a:t>Single NIC</a:t>
            </a:r>
            <a:endParaRPr lang="en-US" sz="2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27798" y="2253329"/>
            <a:ext cx="3401811" cy="19253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72" name="Picture 18" descr="Juniper Server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795" y="2819059"/>
            <a:ext cx="522791" cy="907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" name="TextBox 72"/>
          <p:cNvSpPr txBox="1"/>
          <p:nvPr/>
        </p:nvSpPr>
        <p:spPr>
          <a:xfrm>
            <a:off x="752754" y="2294973"/>
            <a:ext cx="1153159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YAPT Server</a:t>
            </a:r>
          </a:p>
        </p:txBody>
      </p:sp>
      <p:pic>
        <p:nvPicPr>
          <p:cNvPr id="78" name="Picture 18" descr="Juniper Server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39671" y="2819059"/>
            <a:ext cx="522791" cy="907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" name="Picture 18" descr="Juniper Server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91668" y="2819059"/>
            <a:ext cx="522791" cy="907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" name="Picture 18" descr="Juniper Server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53476" y="2819059"/>
            <a:ext cx="522791" cy="907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TextBox 80"/>
          <p:cNvSpPr txBox="1"/>
          <p:nvPr/>
        </p:nvSpPr>
        <p:spPr>
          <a:xfrm>
            <a:off x="735717" y="3769764"/>
            <a:ext cx="660945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smtClean="0">
                <a:solidFill>
                  <a:schemeClr val="accent2"/>
                </a:solidFill>
                <a:latin typeface="Arial"/>
                <a:cs typeface="Arial"/>
              </a:rPr>
              <a:t>DHCP</a:t>
            </a:r>
            <a:endParaRPr lang="en-US" sz="140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522550" y="3788095"/>
            <a:ext cx="660945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smtClean="0">
                <a:solidFill>
                  <a:schemeClr val="accent2"/>
                </a:solidFill>
                <a:latin typeface="Arial"/>
                <a:cs typeface="Arial"/>
              </a:rPr>
              <a:t>TFTP</a:t>
            </a:r>
            <a:endParaRPr lang="en-US" sz="140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262149" y="3788095"/>
            <a:ext cx="660945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SSH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048660" y="3779218"/>
            <a:ext cx="660945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REST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586494" y="1855295"/>
            <a:ext cx="1153159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Staging Area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709605" y="3223881"/>
            <a:ext cx="1280185" cy="26894"/>
          </a:xfrm>
          <a:prstGeom prst="line">
            <a:avLst/>
          </a:prstGeom>
          <a:ln w="50800">
            <a:solidFill>
              <a:schemeClr val="accent2"/>
            </a:solidFill>
            <a:miter lim="800000"/>
            <a:headEnd type="arrow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16200000">
            <a:off x="3382097" y="3175410"/>
            <a:ext cx="1932800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NIC </a:t>
            </a:r>
            <a:r>
              <a:rPr lang="en-US" sz="1400" smtClean="0">
                <a:solidFill>
                  <a:schemeClr val="accent2"/>
                </a:solidFill>
                <a:latin typeface="Arial"/>
                <a:cs typeface="Arial"/>
              </a:rPr>
              <a:t>Staging Network</a:t>
            </a:r>
            <a:endParaRPr lang="en-US" sz="140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 flipH="1">
            <a:off x="1522550" y="4068994"/>
            <a:ext cx="17121" cy="2321819"/>
          </a:xfrm>
          <a:prstGeom prst="line">
            <a:avLst/>
          </a:prstGeom>
          <a:ln w="50800">
            <a:solidFill>
              <a:schemeClr val="accent2"/>
            </a:solidFill>
            <a:miter lim="800000"/>
            <a:headEnd type="arrow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7761692" y="6346184"/>
            <a:ext cx="2413578" cy="12461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7761692" y="1718684"/>
            <a:ext cx="6212542" cy="46446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93" name="Picture 2" descr="mx104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12300836" y="2426633"/>
            <a:ext cx="1164675" cy="450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" name="TextBox 93"/>
          <p:cNvSpPr txBox="1"/>
          <p:nvPr/>
        </p:nvSpPr>
        <p:spPr>
          <a:xfrm>
            <a:off x="12300836" y="2911565"/>
            <a:ext cx="1221799" cy="2676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 smtClean="0">
                <a:solidFill>
                  <a:schemeClr val="accent2"/>
                </a:solidFill>
                <a:latin typeface="Arial"/>
                <a:cs typeface="Arial"/>
              </a:rPr>
              <a:t>SRX / </a:t>
            </a:r>
            <a:r>
              <a:rPr lang="en-US" sz="1600" b="1" dirty="0" err="1" smtClean="0">
                <a:solidFill>
                  <a:schemeClr val="accent2"/>
                </a:solidFill>
                <a:latin typeface="Arial"/>
                <a:cs typeface="Arial"/>
              </a:rPr>
              <a:t>vSRX</a:t>
            </a:r>
            <a:endParaRPr lang="en-US" sz="1600" b="1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pic>
        <p:nvPicPr>
          <p:cNvPr id="95" name="Picture 18" descr="Juniper Server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94033" y="6543429"/>
            <a:ext cx="368581" cy="63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" name="Picture 18" descr="Juniper Server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7905" y="6543429"/>
            <a:ext cx="368581" cy="63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7" name="TextBox 96"/>
          <p:cNvSpPr txBox="1"/>
          <p:nvPr/>
        </p:nvSpPr>
        <p:spPr>
          <a:xfrm>
            <a:off x="7942671" y="7231334"/>
            <a:ext cx="1153159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smtClean="0">
                <a:solidFill>
                  <a:schemeClr val="accent2"/>
                </a:solidFill>
                <a:latin typeface="Arial"/>
                <a:cs typeface="Arial"/>
              </a:rPr>
              <a:t>CA Server</a:t>
            </a:r>
            <a:endParaRPr lang="en-US" sz="140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8932246" y="7244780"/>
            <a:ext cx="1153159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IPAM Server</a:t>
            </a: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33601" y="3528163"/>
            <a:ext cx="1349437" cy="242783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12233601" y="3756678"/>
            <a:ext cx="1221799" cy="2676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smtClean="0">
                <a:solidFill>
                  <a:schemeClr val="accent2"/>
                </a:solidFill>
                <a:latin typeface="Arial"/>
                <a:cs typeface="Arial"/>
              </a:rPr>
              <a:t>EX</a:t>
            </a:r>
            <a:endParaRPr lang="en-US" sz="1600" b="1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7971609" y="2208700"/>
            <a:ext cx="3401811" cy="19253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102" name="Picture 18" descr="Juniper Server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8606" y="2774430"/>
            <a:ext cx="522791" cy="907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" name="TextBox 102"/>
          <p:cNvSpPr txBox="1"/>
          <p:nvPr/>
        </p:nvSpPr>
        <p:spPr>
          <a:xfrm>
            <a:off x="7996565" y="2250344"/>
            <a:ext cx="1153159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YAPT Server</a:t>
            </a:r>
          </a:p>
        </p:txBody>
      </p:sp>
      <p:pic>
        <p:nvPicPr>
          <p:cNvPr id="104" name="Picture 18" descr="Juniper Server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83482" y="2774430"/>
            <a:ext cx="522791" cy="907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" name="Picture 18" descr="Juniper Server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35479" y="2774430"/>
            <a:ext cx="522791" cy="907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" name="Picture 18" descr="Juniper Server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97287" y="2774430"/>
            <a:ext cx="522791" cy="907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7" name="TextBox 106"/>
          <p:cNvSpPr txBox="1"/>
          <p:nvPr/>
        </p:nvSpPr>
        <p:spPr>
          <a:xfrm>
            <a:off x="7979528" y="3725135"/>
            <a:ext cx="660945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smtClean="0">
                <a:solidFill>
                  <a:schemeClr val="accent2"/>
                </a:solidFill>
                <a:latin typeface="Arial"/>
                <a:cs typeface="Arial"/>
              </a:rPr>
              <a:t>DHCP</a:t>
            </a:r>
            <a:endParaRPr lang="en-US" sz="140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8766361" y="3743466"/>
            <a:ext cx="660945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smtClean="0">
                <a:solidFill>
                  <a:schemeClr val="accent2"/>
                </a:solidFill>
                <a:latin typeface="Arial"/>
                <a:cs typeface="Arial"/>
              </a:rPr>
              <a:t>TFTP</a:t>
            </a:r>
            <a:endParaRPr lang="en-US" sz="140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9505960" y="3743466"/>
            <a:ext cx="660945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SSH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10292471" y="3734589"/>
            <a:ext cx="660945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REST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7830305" y="1810666"/>
            <a:ext cx="1153159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Network</a:t>
            </a:r>
          </a:p>
        </p:txBody>
      </p:sp>
      <p:cxnSp>
        <p:nvCxnSpPr>
          <p:cNvPr id="112" name="Straight Connector 111"/>
          <p:cNvCxnSpPr/>
          <p:nvPr/>
        </p:nvCxnSpPr>
        <p:spPr>
          <a:xfrm flipV="1">
            <a:off x="10953416" y="3179252"/>
            <a:ext cx="1280185" cy="26894"/>
          </a:xfrm>
          <a:prstGeom prst="line">
            <a:avLst/>
          </a:prstGeom>
          <a:ln w="50800">
            <a:solidFill>
              <a:schemeClr val="accent2"/>
            </a:solidFill>
            <a:miter lim="800000"/>
            <a:headEnd type="arrow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H="1">
            <a:off x="8766361" y="4024365"/>
            <a:ext cx="17121" cy="2321819"/>
          </a:xfrm>
          <a:prstGeom prst="line">
            <a:avLst/>
          </a:prstGeom>
          <a:ln w="50800">
            <a:solidFill>
              <a:schemeClr val="accent2"/>
            </a:solidFill>
            <a:miter lim="800000"/>
            <a:headEnd type="arrow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3571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3" y="4629915"/>
            <a:ext cx="13120706" cy="1634491"/>
          </a:xfrm>
        </p:spPr>
        <p:txBody>
          <a:bodyPr/>
          <a:lstStyle/>
          <a:p>
            <a:r>
              <a:rPr lang="en-US" dirty="0" smtClean="0">
                <a:latin typeface="+mj-lt"/>
              </a:rPr>
              <a:t>Tested Hardware / Software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673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823" y="839827"/>
            <a:ext cx="13167362" cy="553998"/>
          </a:xfrm>
        </p:spPr>
        <p:txBody>
          <a:bodyPr/>
          <a:lstStyle/>
          <a:p>
            <a:r>
              <a:rPr lang="en-US" sz="4000" dirty="0" smtClean="0"/>
              <a:t>Tested </a:t>
            </a:r>
            <a:r>
              <a:rPr lang="en-US" sz="4000" dirty="0"/>
              <a:t>Hardware / Software</a:t>
            </a:r>
            <a:endParaRPr lang="en-US" b="1" dirty="0"/>
          </a:p>
        </p:txBody>
      </p:sp>
      <p:sp>
        <p:nvSpPr>
          <p:cNvPr id="3" name="Document 5"/>
          <p:cNvSpPr/>
          <p:nvPr/>
        </p:nvSpPr>
        <p:spPr>
          <a:xfrm>
            <a:off x="617019" y="1633834"/>
            <a:ext cx="13297166" cy="2600712"/>
          </a:xfrm>
          <a:prstGeom prst="rect">
            <a:avLst/>
          </a:prstGeom>
          <a:solidFill>
            <a:schemeClr val="bg1"/>
          </a:solidFill>
          <a:ln>
            <a:solidFill>
              <a:srgbClr val="A6A6A6"/>
            </a:solidFill>
          </a:ln>
          <a:effectLst>
            <a:outerShdw blurRad="190500" dist="50800" dir="5400000" algn="ctr" rotWithShape="0">
              <a:srgbClr val="000000">
                <a:alpha val="15000"/>
              </a:srgbClr>
            </a:outerShdw>
          </a:effectLst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noProof="1" smtClean="0">
              <a:latin typeface="Arial" charset="0"/>
              <a:ea typeface="Arial" charset="0"/>
              <a:cs typeface="Arial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noProof="1" smtClean="0">
                <a:latin typeface="Arial" charset="0"/>
                <a:ea typeface="Arial" charset="0"/>
                <a:cs typeface="Arial" charset="0"/>
              </a:rPr>
              <a:t>SRX300 15.1X49-D45 / 15.1X49-D90 / 15.1X49-D100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noProof="1" smtClean="0">
                <a:latin typeface="Arial" charset="0"/>
                <a:ea typeface="Arial" charset="0"/>
                <a:cs typeface="Arial" charset="0"/>
              </a:rPr>
              <a:t>SRX345 </a:t>
            </a:r>
            <a:r>
              <a:rPr lang="en-US" sz="2000" noProof="1">
                <a:latin typeface="Arial" charset="0"/>
                <a:ea typeface="Arial" charset="0"/>
                <a:cs typeface="Arial" charset="0"/>
              </a:rPr>
              <a:t>15.1X49-D45 / 15.1X49-D90 / 15.1X49-D100</a:t>
            </a:r>
            <a:endParaRPr lang="en-US" sz="2000" noProof="1" smtClean="0">
              <a:latin typeface="Arial" charset="0"/>
              <a:ea typeface="Arial" charset="0"/>
              <a:cs typeface="Arial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noProof="1" smtClean="0">
                <a:latin typeface="Arial" charset="0"/>
                <a:ea typeface="Arial" charset="0"/>
                <a:cs typeface="Arial" charset="0"/>
              </a:rPr>
              <a:t>vSRX 15.1X49-D45 / 15.1.X49-D80 / </a:t>
            </a:r>
            <a:r>
              <a:rPr lang="en-US" sz="2000" noProof="1" smtClean="0">
                <a:latin typeface="Arial" charset="0"/>
                <a:ea typeface="Arial" charset="0"/>
                <a:cs typeface="Arial" charset="0"/>
              </a:rPr>
              <a:t>15.1X49-D90 / 15.1X49-D100</a:t>
            </a:r>
            <a:endParaRPr lang="en-US" sz="2000" noProof="1" smtClean="0">
              <a:latin typeface="Arial" charset="0"/>
              <a:ea typeface="Arial" charset="0"/>
              <a:cs typeface="Arial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noProof="1" smtClean="0">
                <a:latin typeface="Arial" charset="0"/>
                <a:ea typeface="Arial" charset="0"/>
                <a:cs typeface="Arial" charset="0"/>
              </a:rPr>
              <a:t>Firefly Perimeter 12.1X47-D20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noProof="1" smtClean="0">
                <a:latin typeface="Arial" charset="0"/>
                <a:ea typeface="Arial" charset="0"/>
                <a:cs typeface="Arial" charset="0"/>
              </a:rPr>
              <a:t>Junos Space SD </a:t>
            </a:r>
            <a:r>
              <a:rPr lang="en-US" sz="2000" noProof="1" smtClean="0">
                <a:latin typeface="Arial" charset="0"/>
                <a:ea typeface="Arial" charset="0"/>
                <a:cs typeface="Arial" charset="0"/>
              </a:rPr>
              <a:t>15.1 /16.1</a:t>
            </a:r>
            <a:endParaRPr lang="en-US" sz="2000" noProof="1" smtClean="0">
              <a:latin typeface="Arial" charset="0"/>
              <a:ea typeface="Arial" charset="0"/>
              <a:cs typeface="Arial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noProof="1" smtClean="0">
                <a:latin typeface="Arial" charset="0"/>
                <a:ea typeface="Arial" charset="0"/>
                <a:cs typeface="Arial" charset="0"/>
              </a:rPr>
              <a:t>vMX </a:t>
            </a:r>
            <a:r>
              <a:rPr lang="en-US" sz="2000" noProof="1" smtClean="0">
                <a:latin typeface="Arial" charset="0"/>
                <a:ea typeface="Arial" charset="0"/>
                <a:cs typeface="Arial" charset="0"/>
              </a:rPr>
              <a:t>17.1R2.1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noProof="1" smtClean="0">
                <a:latin typeface="Arial" charset="0"/>
                <a:ea typeface="Arial" charset="0"/>
                <a:cs typeface="Arial" charset="0"/>
              </a:rPr>
              <a:t>EX4300 (VC) / </a:t>
            </a:r>
            <a:r>
              <a:rPr lang="it-IT" sz="2000" dirty="0"/>
              <a:t>17.1R1</a:t>
            </a:r>
            <a:endParaRPr lang="en-US" sz="2000" noProof="1" smtClean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95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3" y="4629915"/>
            <a:ext cx="13120706" cy="1634491"/>
          </a:xfrm>
        </p:spPr>
        <p:txBody>
          <a:bodyPr/>
          <a:lstStyle/>
          <a:p>
            <a:r>
              <a:rPr lang="en-US" dirty="0" smtClean="0"/>
              <a:t>Contribute and Participate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536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823" y="729028"/>
            <a:ext cx="13167362" cy="664797"/>
          </a:xfrm>
        </p:spPr>
        <p:txBody>
          <a:bodyPr/>
          <a:lstStyle/>
          <a:p>
            <a:r>
              <a:rPr lang="en-US" b="1" dirty="0" smtClean="0"/>
              <a:t>Projects open to contribution </a:t>
            </a:r>
            <a:endParaRPr lang="en-US" b="1" dirty="0"/>
          </a:p>
        </p:txBody>
      </p:sp>
      <p:sp>
        <p:nvSpPr>
          <p:cNvPr id="3" name="Document 5"/>
          <p:cNvSpPr/>
          <p:nvPr/>
        </p:nvSpPr>
        <p:spPr>
          <a:xfrm>
            <a:off x="617019" y="1633834"/>
            <a:ext cx="8281321" cy="2800767"/>
          </a:xfrm>
          <a:prstGeom prst="rect">
            <a:avLst/>
          </a:prstGeom>
          <a:solidFill>
            <a:schemeClr val="bg1"/>
          </a:solidFill>
          <a:ln>
            <a:solidFill>
              <a:srgbClr val="A6A6A6"/>
            </a:solidFill>
          </a:ln>
          <a:effectLst>
            <a:outerShdw blurRad="190500" dist="50800" dir="5400000" algn="ctr" rotWithShape="0">
              <a:srgbClr val="000000">
                <a:alpha val="15000"/>
              </a:srgbClr>
            </a:outerShdw>
          </a:effectLst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noProof="1" smtClean="0">
              <a:latin typeface="Arial" charset="0"/>
              <a:ea typeface="Arial" charset="0"/>
              <a:cs typeface="Arial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noProof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YAPT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noProof="1">
                <a:latin typeface="Arial" charset="0"/>
                <a:ea typeface="Arial" charset="0"/>
                <a:cs typeface="Arial" charset="0"/>
                <a:hlinkClick r:id="rId3"/>
              </a:rPr>
              <a:t>https://git.juniper.net/cklewar/YAPT</a:t>
            </a:r>
            <a:endParaRPr lang="en-US" sz="2000" noProof="1" smtClean="0">
              <a:latin typeface="Arial" charset="0"/>
              <a:ea typeface="Arial" charset="0"/>
              <a:cs typeface="Arial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noProof="1" smtClean="0">
              <a:latin typeface="Arial" charset="0"/>
              <a:ea typeface="Arial" charset="0"/>
              <a:cs typeface="Arial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noProof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YAPT Documentation</a:t>
            </a:r>
            <a:endParaRPr lang="en-US" sz="2800" noProof="1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noProof="1" smtClean="0">
                <a:latin typeface="Arial" charset="0"/>
                <a:ea typeface="Arial" charset="0"/>
                <a:cs typeface="Arial" charset="0"/>
                <a:hlinkClick r:id="rId4"/>
              </a:rPr>
              <a:t>https://git.juniper.net/cklewar/YAPT/wikis/home</a:t>
            </a:r>
            <a:endParaRPr lang="en-US" sz="2000" noProof="1">
              <a:latin typeface="Arial" charset="0"/>
              <a:ea typeface="Arial" charset="0"/>
              <a:cs typeface="Arial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noProof="1" smtClean="0">
              <a:latin typeface="Arial" charset="0"/>
              <a:ea typeface="Arial" charset="0"/>
              <a:cs typeface="Arial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noProof="1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586982" y="2403058"/>
            <a:ext cx="4114800" cy="4739975"/>
          </a:xfrm>
          <a:prstGeom prst="rect">
            <a:avLst/>
          </a:prstGeom>
          <a:solidFill>
            <a:srgbClr val="FFFFFF"/>
          </a:solidFill>
          <a:ln w="6350" cmpd="sng">
            <a:solidFill>
              <a:srgbClr val="A6A6A6"/>
            </a:solidFill>
          </a:ln>
          <a:effectLst>
            <a:outerShdw blurRad="190500" dist="63500" dir="5400000" algn="t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274320" rIns="182880" bIns="45643" rtlCol="0" anchor="t"/>
          <a:lstStyle/>
          <a:p>
            <a:pPr marL="342900" indent="-342900">
              <a:lnSpc>
                <a:spcPct val="95000"/>
              </a:lnSpc>
              <a:spcBef>
                <a:spcPts val="900"/>
              </a:spcBef>
              <a:buFont typeface="Arial" charset="0"/>
              <a:buChar char="•"/>
            </a:pP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Improve documentation</a:t>
            </a:r>
          </a:p>
          <a:p>
            <a:pPr marL="342900" indent="-342900">
              <a:lnSpc>
                <a:spcPct val="95000"/>
              </a:lnSpc>
              <a:spcBef>
                <a:spcPts val="900"/>
              </a:spcBef>
              <a:buFont typeface="Arial" charset="0"/>
              <a:buChar char="•"/>
            </a:pP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Report issue</a:t>
            </a:r>
          </a:p>
          <a:p>
            <a:pPr marL="342900" indent="-342900">
              <a:lnSpc>
                <a:spcPct val="95000"/>
              </a:lnSpc>
              <a:spcBef>
                <a:spcPts val="900"/>
              </a:spcBef>
              <a:buFont typeface="Arial" charset="0"/>
              <a:buChar char="•"/>
            </a:pP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Improve Web UI</a:t>
            </a:r>
          </a:p>
          <a:p>
            <a:pPr marL="342900" indent="-342900">
              <a:lnSpc>
                <a:spcPct val="95000"/>
              </a:lnSpc>
              <a:spcBef>
                <a:spcPts val="900"/>
              </a:spcBef>
              <a:buFont typeface="Arial" charset="0"/>
              <a:buChar char="•"/>
            </a:pP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Add new source plugins</a:t>
            </a:r>
          </a:p>
          <a:p>
            <a:pPr marL="342900" indent="-342900">
              <a:lnSpc>
                <a:spcPct val="95000"/>
              </a:lnSpc>
              <a:spcBef>
                <a:spcPts val="900"/>
              </a:spcBef>
              <a:buFont typeface="Arial" charset="0"/>
              <a:buChar char="•"/>
            </a:pP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Add new services</a:t>
            </a:r>
          </a:p>
          <a:p>
            <a:pPr marL="342900" indent="-342900">
              <a:lnSpc>
                <a:spcPct val="95000"/>
              </a:lnSpc>
              <a:spcBef>
                <a:spcPts val="900"/>
              </a:spcBef>
              <a:buFont typeface="Arial" charset="0"/>
              <a:buChar char="•"/>
            </a:pP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Suggest enhancement</a:t>
            </a:r>
          </a:p>
          <a:p>
            <a:pPr marL="342900" indent="-342900">
              <a:lnSpc>
                <a:spcPct val="95000"/>
              </a:lnSpc>
              <a:spcBef>
                <a:spcPts val="900"/>
              </a:spcBef>
              <a:buFont typeface="Arial" charset="0"/>
              <a:buChar char="•"/>
            </a:pP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New ideas</a:t>
            </a:r>
          </a:p>
          <a:p>
            <a:pPr>
              <a:lnSpc>
                <a:spcPct val="95000"/>
              </a:lnSpc>
              <a:spcBef>
                <a:spcPts val="900"/>
              </a:spcBef>
            </a:pPr>
            <a:endParaRPr lang="en-US" sz="2400" dirty="0" smtClean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5000"/>
              </a:lnSpc>
              <a:spcBef>
                <a:spcPts val="900"/>
              </a:spcBef>
            </a:pPr>
            <a:endParaRPr lang="en-US" sz="2400" dirty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5000"/>
              </a:lnSpc>
              <a:spcBef>
                <a:spcPts val="900"/>
              </a:spcBef>
            </a:pPr>
            <a:endParaRPr lang="en-US" sz="2400" dirty="0" smtClean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5000"/>
              </a:lnSpc>
              <a:spcBef>
                <a:spcPts val="900"/>
              </a:spcBef>
            </a:pPr>
            <a:endParaRPr lang="en-US" sz="2400" dirty="0" smtClean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586982" y="1633834"/>
            <a:ext cx="4114800" cy="7692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How can you contribute</a:t>
            </a:r>
            <a:endParaRPr lang="en-US" sz="2400" b="1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0074889" y="5956310"/>
            <a:ext cx="3138985" cy="1186723"/>
          </a:xfrm>
          <a:prstGeom prst="roundRect">
            <a:avLst>
              <a:gd name="adj" fmla="val 11905"/>
            </a:avLst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t"/>
          <a:lstStyle/>
          <a:p>
            <a:pPr algn="ctr">
              <a:lnSpc>
                <a:spcPct val="95000"/>
              </a:lnSpc>
              <a:spcBef>
                <a:spcPts val="900"/>
              </a:spcBef>
            </a:pPr>
            <a:r>
              <a:rPr lang="en-US" sz="2400" b="1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Contribution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is not just about code</a:t>
            </a:r>
          </a:p>
        </p:txBody>
      </p:sp>
    </p:spTree>
    <p:extLst>
      <p:ext uri="{BB962C8B-B14F-4D97-AF65-F5344CB8AC3E}">
        <p14:creationId xmlns:p14="http://schemas.microsoft.com/office/powerpoint/2010/main" val="142380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542" y="3323490"/>
            <a:ext cx="7332757" cy="1371600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44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837" y="262046"/>
            <a:ext cx="13167362" cy="664797"/>
          </a:xfrm>
        </p:spPr>
        <p:txBody>
          <a:bodyPr/>
          <a:lstStyle/>
          <a:p>
            <a:r>
              <a:rPr lang="en-US" dirty="0" smtClean="0"/>
              <a:t>YAPT Use cases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10006458" y="262530"/>
            <a:ext cx="4114800" cy="109728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800" b="1" dirty="0" err="1" smtClean="0">
                <a:solidFill>
                  <a:srgbClr val="FFFFFF"/>
                </a:solidFill>
                <a:latin typeface="Arial"/>
                <a:cs typeface="Arial"/>
              </a:rPr>
              <a:t>PoC</a:t>
            </a:r>
            <a:r>
              <a:rPr lang="en-US" sz="2800" b="1" dirty="0" smtClean="0">
                <a:solidFill>
                  <a:srgbClr val="FFFFFF"/>
                </a:solidFill>
                <a:latin typeface="Arial"/>
                <a:cs typeface="Arial"/>
              </a:rPr>
              <a:t>/Demo</a:t>
            </a:r>
            <a:endParaRPr lang="en-US" sz="2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71836" y="1633687"/>
            <a:ext cx="13849421" cy="1806919"/>
            <a:chOff x="6476110" y="2028481"/>
            <a:chExt cx="7811390" cy="1024260"/>
          </a:xfrm>
        </p:grpSpPr>
        <p:sp>
          <p:nvSpPr>
            <p:cNvPr id="9" name="Rectangle 8"/>
            <p:cNvSpPr/>
            <p:nvPr/>
          </p:nvSpPr>
          <p:spPr>
            <a:xfrm>
              <a:off x="6591300" y="2028481"/>
              <a:ext cx="7696200" cy="10242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5760" tIns="54869" rIns="109739" bIns="54869" rtlCol="0" anchor="ctr"/>
            <a:lstStyle/>
            <a:p>
              <a:pPr marL="342900" indent="-342900">
                <a:buFont typeface="Arial" charset="0"/>
                <a:buChar char="•"/>
              </a:pPr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Original intention was </a:t>
              </a:r>
              <a:r>
                <a:rPr lang="en-US" sz="2400" dirty="0" err="1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PoC</a:t>
              </a:r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/ Demo </a:t>
              </a:r>
            </a:p>
            <a:p>
              <a:pPr marL="342900" indent="-342900">
                <a:buFont typeface="Arial" charset="0"/>
                <a:buChar char="•"/>
              </a:pPr>
              <a:r>
                <a:rPr lang="en-US" sz="2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how customer what we can do with Automation</a:t>
              </a:r>
            </a:p>
            <a:p>
              <a:pPr marL="342900" indent="-342900">
                <a:buFont typeface="Arial" charset="0"/>
                <a:buChar char="•"/>
              </a:pPr>
              <a:r>
                <a:rPr lang="en-US" sz="2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Supports different source trigger (DHCP / TFTP / REST / OSSH)</a:t>
              </a:r>
            </a:p>
            <a:p>
              <a:pPr marL="342900" indent="-342900">
                <a:buFont typeface="Arial" charset="0"/>
                <a:buChar char="•"/>
              </a:pPr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Ships with bunch of tasks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476110" y="2028481"/>
              <a:ext cx="202613" cy="10242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9739" tIns="54869" rIns="109739" bIns="54869" rtlCol="0" anchor="ctr"/>
            <a:lstStyle/>
            <a:p>
              <a:pPr algn="ctr"/>
              <a:endPara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72697" y="3725703"/>
            <a:ext cx="13748560" cy="17702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Vagrant Box</a:t>
            </a: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available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 </a:t>
            </a: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deploy, easy to maintain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</a:t>
            </a: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 on 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 or on a laptop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8957" y="3725703"/>
            <a:ext cx="372108" cy="177029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24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6959" y="5781092"/>
            <a:ext cx="13744298" cy="17422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 Container soon available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71834" y="5781093"/>
            <a:ext cx="359229" cy="17422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718466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837" y="262046"/>
            <a:ext cx="13167362" cy="664797"/>
          </a:xfrm>
        </p:spPr>
        <p:txBody>
          <a:bodyPr/>
          <a:lstStyle/>
          <a:p>
            <a:r>
              <a:rPr lang="en-US" dirty="0" smtClean="0"/>
              <a:t>YAPT Use cases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10006458" y="262530"/>
            <a:ext cx="4114800" cy="109728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latin typeface="Arial"/>
                <a:cs typeface="Arial"/>
              </a:rPr>
              <a:t>Provisioning</a:t>
            </a:r>
            <a:endParaRPr lang="en-US" sz="2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71836" y="1633687"/>
            <a:ext cx="13849421" cy="1806919"/>
            <a:chOff x="6476110" y="2028481"/>
            <a:chExt cx="7811390" cy="1024260"/>
          </a:xfrm>
        </p:grpSpPr>
        <p:sp>
          <p:nvSpPr>
            <p:cNvPr id="9" name="Rectangle 8"/>
            <p:cNvSpPr/>
            <p:nvPr/>
          </p:nvSpPr>
          <p:spPr>
            <a:xfrm>
              <a:off x="6591300" y="2028481"/>
              <a:ext cx="7696200" cy="10242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5760" tIns="54869" rIns="109739" bIns="54869" rtlCol="0" anchor="ctr"/>
            <a:lstStyle/>
            <a:p>
              <a:pPr marL="342900" indent="-342900">
                <a:buFont typeface="Arial" charset="0"/>
                <a:buChar char="•"/>
              </a:pPr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Provision / stage devices</a:t>
              </a:r>
            </a:p>
            <a:p>
              <a:pPr marL="891506" lvl="1" indent="-342900">
                <a:buFont typeface="Arial" charset="0"/>
                <a:buChar char="•"/>
              </a:pPr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SRX / </a:t>
              </a:r>
              <a:r>
                <a:rPr lang="en-US" sz="2400" dirty="0" err="1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vSRX</a:t>
              </a:r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/ EX / NFX </a:t>
              </a:r>
            </a:p>
            <a:p>
              <a:pPr marL="891506" lvl="1" indent="-342900">
                <a:buFont typeface="Arial" charset="0"/>
                <a:buChar char="•"/>
              </a:pPr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Third party using Napalm (Configuration only)</a:t>
              </a:r>
            </a:p>
            <a:p>
              <a:pPr marL="342900" indent="-342900">
                <a:buFont typeface="Arial" charset="0"/>
                <a:buChar char="•"/>
              </a:pPr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Verification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476110" y="2028481"/>
              <a:ext cx="209877" cy="10242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9739" tIns="54869" rIns="109739" bIns="54869" rtlCol="0" anchor="ctr"/>
            <a:lstStyle/>
            <a:p>
              <a:pPr algn="ctr"/>
              <a:endPara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72697" y="3725703"/>
            <a:ext cx="13748560" cy="17702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Provisioning can be done using </a:t>
            </a:r>
          </a:p>
          <a:p>
            <a:pPr marL="891506" lvl="1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staging area / network</a:t>
            </a:r>
          </a:p>
          <a:p>
            <a:pPr marL="891506" lvl="1" indent="-342900">
              <a:buFont typeface="Arial" charset="0"/>
              <a:buChar char="•"/>
            </a:pP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rop shipping device 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8956" y="3725703"/>
            <a:ext cx="384987" cy="177029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24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6959" y="5781092"/>
            <a:ext cx="13744298" cy="17422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ZTP with </a:t>
            </a:r>
          </a:p>
          <a:p>
            <a:pPr marL="891506" lvl="1" indent="-342900">
              <a:buFont typeface="Arial" charset="0"/>
              <a:buChar char="•"/>
            </a:pP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taging Area approach (DCHP / TFTP)</a:t>
            </a:r>
          </a:p>
          <a:p>
            <a:pPr marL="891506" lvl="1" indent="-342900">
              <a:buFont typeface="Arial" charset="0"/>
              <a:buChar char="•"/>
            </a:pP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rop shipping approach (PHS)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71835" y="5781093"/>
            <a:ext cx="233310" cy="17422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650443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837" y="262046"/>
            <a:ext cx="13167362" cy="664797"/>
          </a:xfrm>
        </p:spPr>
        <p:txBody>
          <a:bodyPr/>
          <a:lstStyle/>
          <a:p>
            <a:r>
              <a:rPr lang="en-US" dirty="0" smtClean="0"/>
              <a:t>YAPT Use cases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10006458" y="262530"/>
            <a:ext cx="4114800" cy="109728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latin typeface="Arial"/>
                <a:cs typeface="Arial"/>
              </a:rPr>
              <a:t>RMA</a:t>
            </a:r>
            <a:endParaRPr lang="en-US" sz="2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71836" y="1633687"/>
            <a:ext cx="13849421" cy="1806919"/>
            <a:chOff x="6476110" y="2028481"/>
            <a:chExt cx="7811390" cy="1024260"/>
          </a:xfrm>
        </p:grpSpPr>
        <p:sp>
          <p:nvSpPr>
            <p:cNvPr id="9" name="Rectangle 8"/>
            <p:cNvSpPr/>
            <p:nvPr/>
          </p:nvSpPr>
          <p:spPr>
            <a:xfrm>
              <a:off x="6591300" y="2028481"/>
              <a:ext cx="7696200" cy="10242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5760" tIns="54869" rIns="109739" bIns="54869" rtlCol="0" anchor="ctr"/>
            <a:lstStyle/>
            <a:p>
              <a:pPr marL="342900" indent="-342900">
                <a:buFont typeface="Arial" charset="0"/>
                <a:buChar char="•"/>
              </a:pPr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RMA dead device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476110" y="2028481"/>
              <a:ext cx="209878" cy="10242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9739" tIns="54869" rIns="109739" bIns="54869" rtlCol="0" anchor="ctr"/>
            <a:lstStyle/>
            <a:p>
              <a:pPr algn="ctr"/>
              <a:endPara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72697" y="3725703"/>
            <a:ext cx="13748560" cy="17702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drop shipping approach (ZTP)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of additional Apps (</a:t>
            </a: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BlueBird</a:t>
            </a:r>
            <a:r>
              <a:rPr lang="en-US" sz="240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?)</a:t>
            </a:r>
            <a:endParaRPr lang="en-US" sz="2400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8957" y="3725703"/>
            <a:ext cx="384988" cy="177029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24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6959" y="5781092"/>
            <a:ext cx="13744298" cy="17422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Keep RMA process as simple as possible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personnel also need some sleep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71835" y="5781093"/>
            <a:ext cx="372110" cy="17422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82006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523" y="288381"/>
            <a:ext cx="13087106" cy="1329595"/>
          </a:xfrm>
        </p:spPr>
        <p:txBody>
          <a:bodyPr/>
          <a:lstStyle/>
          <a:p>
            <a:r>
              <a:rPr lang="en-US" dirty="0" smtClean="0"/>
              <a:t>Who’s behind this project and where is it coming from ?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212974" y="2563425"/>
            <a:ext cx="2193810" cy="1871317"/>
            <a:chOff x="821659" y="1937376"/>
            <a:chExt cx="2786955" cy="2543500"/>
          </a:xfrm>
        </p:grpSpPr>
        <p:sp>
          <p:nvSpPr>
            <p:cNvPr id="9" name="Rounded Rectangle 8"/>
            <p:cNvSpPr/>
            <p:nvPr/>
          </p:nvSpPr>
          <p:spPr>
            <a:xfrm>
              <a:off x="1045079" y="2691307"/>
              <a:ext cx="2322336" cy="625828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POC Code </a:t>
              </a:r>
              <a:endPara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045079" y="2060161"/>
              <a:ext cx="2322336" cy="541168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Initial Request for ZTP</a:t>
              </a:r>
              <a:endPara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045077" y="3401967"/>
              <a:ext cx="2322337" cy="947960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Customer Feedback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821659" y="1937376"/>
              <a:ext cx="2786955" cy="2543500"/>
            </a:xfrm>
            <a:prstGeom prst="roundRect">
              <a:avLst>
                <a:gd name="adj" fmla="val 2133"/>
              </a:avLst>
            </a:prstGeom>
            <a:noFill/>
            <a:ln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1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8801949" y="2531074"/>
            <a:ext cx="2457447" cy="1936018"/>
            <a:chOff x="10107386" y="1937376"/>
            <a:chExt cx="3017499" cy="2543500"/>
          </a:xfrm>
        </p:grpSpPr>
        <p:sp>
          <p:nvSpPr>
            <p:cNvPr id="19" name="Rounded Rectangle 18"/>
            <p:cNvSpPr/>
            <p:nvPr/>
          </p:nvSpPr>
          <p:spPr>
            <a:xfrm>
              <a:off x="10495060" y="2691307"/>
              <a:ext cx="2317432" cy="625828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Didn’t fulfill requirements </a:t>
              </a:r>
              <a:endPara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0495060" y="2060161"/>
              <a:ext cx="2317432" cy="541168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Inspiration</a:t>
              </a:r>
              <a:endPara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10107386" y="1937376"/>
              <a:ext cx="3017499" cy="2543500"/>
            </a:xfrm>
            <a:prstGeom prst="roundRect">
              <a:avLst>
                <a:gd name="adj" fmla="val 2133"/>
              </a:avLst>
            </a:prstGeom>
            <a:noFill/>
            <a:ln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1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10495060" y="3401968"/>
              <a:ext cx="2317432" cy="947960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 Multithreading</a:t>
              </a:r>
            </a:p>
          </p:txBody>
        </p:sp>
      </p:grpSp>
      <p:sp>
        <p:nvSpPr>
          <p:cNvPr id="25" name="Rectangle 24"/>
          <p:cNvSpPr/>
          <p:nvPr/>
        </p:nvSpPr>
        <p:spPr>
          <a:xfrm>
            <a:off x="2084508" y="1744524"/>
            <a:ext cx="4114800" cy="59172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latin typeface="Arial"/>
                <a:cs typeface="Arial"/>
              </a:rPr>
              <a:t>Customer</a:t>
            </a:r>
            <a:endParaRPr lang="en-US" sz="2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855983" y="1728850"/>
            <a:ext cx="4114800" cy="60740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latin typeface="Arial"/>
                <a:cs typeface="Arial"/>
              </a:rPr>
              <a:t>JEAP</a:t>
            </a:r>
            <a:endParaRPr lang="en-US" sz="2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100252" y="5594909"/>
            <a:ext cx="3716409" cy="331835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endParaRPr lang="en-US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5100252" y="5193004"/>
            <a:ext cx="3716409" cy="322329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400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Graphical Interface</a:t>
            </a:r>
            <a:endParaRPr lang="en-US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100252" y="6422776"/>
            <a:ext cx="1686932" cy="875623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 /</a:t>
            </a:r>
          </a:p>
          <a:p>
            <a:pPr algn="ctr"/>
            <a:r>
              <a:rPr lang="en-US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Plugins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4937962" y="5042238"/>
            <a:ext cx="4105620" cy="2349410"/>
          </a:xfrm>
          <a:prstGeom prst="roundRect">
            <a:avLst>
              <a:gd name="adj" fmla="val 2133"/>
            </a:avLst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7133292" y="6422777"/>
            <a:ext cx="1683369" cy="875623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plugins</a:t>
            </a:r>
          </a:p>
        </p:txBody>
      </p:sp>
      <p:cxnSp>
        <p:nvCxnSpPr>
          <p:cNvPr id="33" name="Straight Arrow Connector 32"/>
          <p:cNvCxnSpPr>
            <a:stCxn id="23" idx="2"/>
          </p:cNvCxnSpPr>
          <p:nvPr/>
        </p:nvCxnSpPr>
        <p:spPr>
          <a:xfrm flipH="1">
            <a:off x="8806751" y="4367419"/>
            <a:ext cx="1254576" cy="825585"/>
          </a:xfrm>
          <a:prstGeom prst="straightConnector1">
            <a:avLst/>
          </a:prstGeom>
          <a:ln w="38100">
            <a:solidFill>
              <a:schemeClr val="accent2"/>
            </a:solidFill>
            <a:miter lim="800000"/>
            <a:headEnd type="oval" w="sm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155537" y="4366963"/>
            <a:ext cx="1156051" cy="850231"/>
          </a:xfrm>
          <a:prstGeom prst="straightConnector1">
            <a:avLst/>
          </a:prstGeom>
          <a:ln w="38100">
            <a:solidFill>
              <a:schemeClr val="accent2"/>
            </a:solidFill>
            <a:miter lim="800000"/>
            <a:headEnd type="oval" w="sm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941397" y="7479120"/>
            <a:ext cx="4114800" cy="62244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latin typeface="Arial"/>
                <a:cs typeface="Arial"/>
              </a:rPr>
              <a:t>YAPT</a:t>
            </a:r>
            <a:endParaRPr lang="en-US" sz="2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47739" y="6141937"/>
            <a:ext cx="2279459" cy="3230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 smtClean="0">
                <a:solidFill>
                  <a:schemeClr val="accent2"/>
                </a:solidFill>
                <a:latin typeface="Arial"/>
                <a:cs typeface="Arial"/>
              </a:rPr>
              <a:t>Christian Klewar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5100252" y="6023706"/>
            <a:ext cx="3716409" cy="331835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 Broker</a:t>
            </a:r>
            <a:endParaRPr lang="en-US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69371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ectangle 186"/>
          <p:cNvSpPr/>
          <p:nvPr/>
        </p:nvSpPr>
        <p:spPr>
          <a:xfrm>
            <a:off x="489422" y="1182453"/>
            <a:ext cx="6555074" cy="6530354"/>
          </a:xfrm>
          <a:prstGeom prst="rect">
            <a:avLst/>
          </a:prstGeom>
          <a:solidFill>
            <a:schemeClr val="bg1"/>
          </a:solidFill>
          <a:ln w="28575">
            <a:solidFill>
              <a:srgbClr val="C8C8C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3" rIns="91425" bIns="45713" anchor="ctr"/>
          <a:lstStyle/>
          <a:p>
            <a:pPr algn="ctr"/>
            <a:endParaRPr lang="en-US">
              <a:solidFill>
                <a:schemeClr val="lt1"/>
              </a:solidFill>
              <a:latin typeface="Arial" panose="020B060402020202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632146" y="1116484"/>
            <a:ext cx="6555074" cy="6530354"/>
          </a:xfrm>
          <a:prstGeom prst="rect">
            <a:avLst/>
          </a:prstGeom>
          <a:solidFill>
            <a:schemeClr val="bg1"/>
          </a:solidFill>
          <a:ln w="28575">
            <a:solidFill>
              <a:srgbClr val="C8C8C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3" rIns="91425" bIns="45713" anchor="ctr"/>
          <a:lstStyle/>
          <a:p>
            <a:pPr algn="ctr"/>
            <a:endParaRPr lang="en-US">
              <a:solidFill>
                <a:schemeClr val="lt1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353" y="292071"/>
            <a:ext cx="7134996" cy="664797"/>
          </a:xfrm>
        </p:spPr>
        <p:txBody>
          <a:bodyPr/>
          <a:lstStyle/>
          <a:p>
            <a:r>
              <a:rPr lang="en-US" dirty="0" smtClean="0"/>
              <a:t>YAPT Deployment options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7751349" y="6202222"/>
            <a:ext cx="6350275" cy="474780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VirtualBox</a:t>
            </a:r>
            <a:r>
              <a:rPr lang="en-US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VMWare</a:t>
            </a:r>
            <a:endParaRPr lang="en-US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7751348" y="6767994"/>
            <a:ext cx="6350275" cy="474054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 or Mac laptop</a:t>
            </a:r>
            <a:endParaRPr lang="en-US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630990" y="1356088"/>
            <a:ext cx="4114800" cy="109728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latin typeface="Arial"/>
                <a:cs typeface="Arial"/>
              </a:rPr>
              <a:t>On a server</a:t>
            </a:r>
            <a:endParaRPr lang="en-US" sz="2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8880770" y="1359781"/>
            <a:ext cx="4114800" cy="109728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latin typeface="Arial"/>
                <a:cs typeface="Arial"/>
              </a:rPr>
              <a:t>On a laptop</a:t>
            </a:r>
            <a:endParaRPr lang="en-US" sz="2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616353" y="6201066"/>
            <a:ext cx="6269051" cy="474054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 or Virtual Server</a:t>
            </a:r>
            <a:endParaRPr lang="en-US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676369" y="7386302"/>
            <a:ext cx="2865414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err="1" smtClean="0">
                <a:solidFill>
                  <a:schemeClr val="accent2"/>
                </a:solidFill>
                <a:latin typeface="Arial"/>
                <a:cs typeface="Arial"/>
              </a:rPr>
              <a:t>VirtualBox</a:t>
            </a: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 Vagrant file available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16353" y="2678954"/>
            <a:ext cx="6269051" cy="3364282"/>
            <a:chOff x="325862" y="1526317"/>
            <a:chExt cx="13626423" cy="6174469"/>
          </a:xfrm>
        </p:grpSpPr>
        <p:sp>
          <p:nvSpPr>
            <p:cNvPr id="103" name="Rectangle 102"/>
            <p:cNvSpPr/>
            <p:nvPr/>
          </p:nvSpPr>
          <p:spPr>
            <a:xfrm>
              <a:off x="325862" y="1526317"/>
              <a:ext cx="13626423" cy="617446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8C8C8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/>
              <a:endParaRPr lang="en-US" sz="800">
                <a:solidFill>
                  <a:schemeClr val="lt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1029096" y="5191332"/>
              <a:ext cx="4825370" cy="1764922"/>
            </a:xfrm>
            <a:prstGeom prst="roundRect">
              <a:avLst>
                <a:gd name="adj" fmla="val 11905"/>
              </a:avLst>
            </a:prstGeom>
            <a:solidFill>
              <a:schemeClr val="accent6">
                <a:lumMod val="75000"/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Backend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Rounded Rectangle 104"/>
            <p:cNvSpPr/>
            <p:nvPr/>
          </p:nvSpPr>
          <p:spPr>
            <a:xfrm>
              <a:off x="7026264" y="2046988"/>
              <a:ext cx="4248450" cy="2904651"/>
            </a:xfrm>
            <a:prstGeom prst="roundRect">
              <a:avLst>
                <a:gd name="adj" fmla="val 2133"/>
              </a:avLst>
            </a:prstGeom>
            <a:solidFill>
              <a:srgbClr val="00B050"/>
            </a:solidFill>
            <a:ln cap="flat">
              <a:prstDash val="soli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Rounded Rectangle 105"/>
            <p:cNvSpPr/>
            <p:nvPr/>
          </p:nvSpPr>
          <p:spPr>
            <a:xfrm>
              <a:off x="7139073" y="3589620"/>
              <a:ext cx="3912975" cy="1270706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Service</a:t>
              </a: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7" name="Straight Arrow Connector 106"/>
            <p:cNvCxnSpPr/>
            <p:nvPr/>
          </p:nvCxnSpPr>
          <p:spPr>
            <a:xfrm flipV="1">
              <a:off x="11102832" y="3049341"/>
              <a:ext cx="1393968" cy="2682051"/>
            </a:xfrm>
            <a:prstGeom prst="straightConnector1">
              <a:avLst/>
            </a:prstGeom>
            <a:ln w="63500">
              <a:solidFill>
                <a:schemeClr val="accent1"/>
              </a:solidFill>
              <a:miter lim="800000"/>
              <a:headEnd type="none" w="sm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ounded Rectangle 107"/>
            <p:cNvSpPr/>
            <p:nvPr/>
          </p:nvSpPr>
          <p:spPr>
            <a:xfrm>
              <a:off x="821659" y="1810513"/>
              <a:ext cx="10754645" cy="5614416"/>
            </a:xfrm>
            <a:prstGeom prst="roundRect">
              <a:avLst>
                <a:gd name="adj" fmla="val 2133"/>
              </a:avLst>
            </a:prstGeom>
            <a:noFill/>
            <a:ln w="4762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Rounded Rectangle 108"/>
            <p:cNvSpPr/>
            <p:nvPr/>
          </p:nvSpPr>
          <p:spPr>
            <a:xfrm>
              <a:off x="7122458" y="2164693"/>
              <a:ext cx="3922905" cy="1331720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Source Plugin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Rounded Rectangle 109"/>
            <p:cNvSpPr/>
            <p:nvPr/>
          </p:nvSpPr>
          <p:spPr>
            <a:xfrm rot="16200000">
              <a:off x="3767754" y="4258235"/>
              <a:ext cx="5266944" cy="737257"/>
            </a:xfrm>
            <a:prstGeom prst="roundRect">
              <a:avLst>
                <a:gd name="adj" fmla="val 11905"/>
              </a:avLst>
            </a:prstGeom>
            <a:solidFill>
              <a:srgbClr val="FFFF00">
                <a:alpha val="40000"/>
              </a:srgb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Message Broker / Bus</a:t>
              </a: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6977034" y="5113638"/>
              <a:ext cx="4297680" cy="1937957"/>
            </a:xfrm>
            <a:prstGeom prst="roundRect">
              <a:avLst>
                <a:gd name="adj" fmla="val 11905"/>
              </a:avLst>
            </a:prstGeom>
            <a:solidFill>
              <a:srgbClr val="00B0F0">
                <a:alpha val="40000"/>
              </a:srgb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 Plugins</a:t>
              </a:r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1163848" y="5596155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Internal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Rounded Rectangle 112"/>
            <p:cNvSpPr/>
            <p:nvPr/>
          </p:nvSpPr>
          <p:spPr>
            <a:xfrm>
              <a:off x="1163847" y="6019987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SQL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Rounded Rectangle 113"/>
            <p:cNvSpPr/>
            <p:nvPr/>
          </p:nvSpPr>
          <p:spPr>
            <a:xfrm>
              <a:off x="996953" y="2046989"/>
              <a:ext cx="4788063" cy="2004705"/>
            </a:xfrm>
            <a:prstGeom prst="roundRect">
              <a:avLst>
                <a:gd name="adj" fmla="val 11905"/>
              </a:avLst>
            </a:prstGeom>
            <a:solidFill>
              <a:schemeClr val="tx2">
                <a:lumMod val="75000"/>
                <a:alpha val="40000"/>
              </a:schemeClr>
            </a:solidFill>
            <a:ln w="38100"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Webserver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Rounded Rectangle 114"/>
            <p:cNvSpPr/>
            <p:nvPr/>
          </p:nvSpPr>
          <p:spPr>
            <a:xfrm>
              <a:off x="9226457" y="6560565"/>
              <a:ext cx="1353693" cy="333272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Software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Rounded Rectangle 115"/>
            <p:cNvSpPr/>
            <p:nvPr/>
          </p:nvSpPr>
          <p:spPr>
            <a:xfrm>
              <a:off x="9226459" y="5197050"/>
              <a:ext cx="1814023" cy="389889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Configuration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Rounded Rectangle 116"/>
            <p:cNvSpPr/>
            <p:nvPr/>
          </p:nvSpPr>
          <p:spPr>
            <a:xfrm>
              <a:off x="9226457" y="5695624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IPAM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Rounded Rectangle 117"/>
            <p:cNvSpPr/>
            <p:nvPr/>
          </p:nvSpPr>
          <p:spPr>
            <a:xfrm>
              <a:off x="9226456" y="6130396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Rounded Rectangle 118"/>
            <p:cNvSpPr/>
            <p:nvPr/>
          </p:nvSpPr>
          <p:spPr>
            <a:xfrm>
              <a:off x="3603307" y="5341559"/>
              <a:ext cx="1916218" cy="444059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UI Connector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Rounded Rectangle 119"/>
            <p:cNvSpPr/>
            <p:nvPr/>
          </p:nvSpPr>
          <p:spPr>
            <a:xfrm>
              <a:off x="7131442" y="5227497"/>
              <a:ext cx="1937848" cy="341772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</a:t>
              </a:r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Rounded Rectangle 120"/>
            <p:cNvSpPr/>
            <p:nvPr/>
          </p:nvSpPr>
          <p:spPr>
            <a:xfrm>
              <a:off x="3603307" y="5867123"/>
              <a:ext cx="1916218" cy="483960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Rounded Rectangle 121"/>
            <p:cNvSpPr/>
            <p:nvPr/>
          </p:nvSpPr>
          <p:spPr>
            <a:xfrm>
              <a:off x="1210705" y="2653839"/>
              <a:ext cx="4083504" cy="616911"/>
            </a:xfrm>
            <a:prstGeom prst="roundRect">
              <a:avLst>
                <a:gd name="adj" fmla="val 11905"/>
              </a:avLst>
            </a:prstGeom>
            <a:solidFill>
              <a:schemeClr val="accent1">
                <a:lumMod val="75000"/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Graphical Interface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Rounded Rectangle 122"/>
            <p:cNvSpPr/>
            <p:nvPr/>
          </p:nvSpPr>
          <p:spPr>
            <a:xfrm>
              <a:off x="2228349" y="3536959"/>
              <a:ext cx="3065860" cy="341772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Rounded Rectangle 123"/>
            <p:cNvSpPr/>
            <p:nvPr/>
          </p:nvSpPr>
          <p:spPr>
            <a:xfrm>
              <a:off x="1149889" y="6438271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mr-IN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5" name="Straight Arrow Connector 124"/>
            <p:cNvCxnSpPr/>
            <p:nvPr/>
          </p:nvCxnSpPr>
          <p:spPr>
            <a:xfrm>
              <a:off x="5065776" y="3707845"/>
              <a:ext cx="1194728" cy="0"/>
            </a:xfrm>
            <a:prstGeom prst="straightConnector1">
              <a:avLst/>
            </a:prstGeom>
            <a:ln w="50800">
              <a:solidFill>
                <a:srgbClr val="7030A0"/>
              </a:solidFill>
              <a:miter lim="800000"/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/>
            <p:nvPr/>
          </p:nvCxnSpPr>
          <p:spPr>
            <a:xfrm flipH="1" flipV="1">
              <a:off x="8357660" y="3069645"/>
              <a:ext cx="6684" cy="853536"/>
            </a:xfrm>
            <a:prstGeom prst="straightConnector1">
              <a:avLst/>
            </a:prstGeom>
            <a:ln w="50800">
              <a:solidFill>
                <a:schemeClr val="tx1"/>
              </a:solidFill>
              <a:miter lim="800000"/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Rounded Rectangle 126"/>
            <p:cNvSpPr/>
            <p:nvPr/>
          </p:nvSpPr>
          <p:spPr>
            <a:xfrm>
              <a:off x="9632092" y="2274885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OSSH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Rounded Rectangle 127"/>
            <p:cNvSpPr/>
            <p:nvPr/>
          </p:nvSpPr>
          <p:spPr>
            <a:xfrm>
              <a:off x="9619448" y="2677997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TFTP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Rounded Rectangle 128"/>
            <p:cNvSpPr/>
            <p:nvPr/>
          </p:nvSpPr>
          <p:spPr>
            <a:xfrm>
              <a:off x="9614091" y="3104477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DHCP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Rounded Rectangle 129"/>
            <p:cNvSpPr/>
            <p:nvPr/>
          </p:nvSpPr>
          <p:spPr>
            <a:xfrm>
              <a:off x="7204298" y="2539418"/>
              <a:ext cx="2022159" cy="331799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1" name="Straight Arrow Connector 130"/>
            <p:cNvCxnSpPr/>
            <p:nvPr/>
          </p:nvCxnSpPr>
          <p:spPr>
            <a:xfrm>
              <a:off x="5316275" y="6109103"/>
              <a:ext cx="919757" cy="0"/>
            </a:xfrm>
            <a:prstGeom prst="straightConnector1">
              <a:avLst/>
            </a:prstGeom>
            <a:ln w="50800">
              <a:solidFill>
                <a:srgbClr val="7030A0"/>
              </a:solidFill>
              <a:miter lim="800000"/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/>
            <p:nvPr/>
          </p:nvCxnSpPr>
          <p:spPr>
            <a:xfrm flipV="1">
              <a:off x="6517155" y="5391994"/>
              <a:ext cx="687143" cy="6389"/>
            </a:xfrm>
            <a:prstGeom prst="straightConnector1">
              <a:avLst/>
            </a:prstGeom>
            <a:ln w="50800">
              <a:solidFill>
                <a:srgbClr val="7030A0"/>
              </a:solidFill>
              <a:miter lim="800000"/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flipV="1">
              <a:off x="6604414" y="2708517"/>
              <a:ext cx="687143" cy="6389"/>
            </a:xfrm>
            <a:prstGeom prst="straightConnector1">
              <a:avLst/>
            </a:prstGeom>
            <a:ln w="50800">
              <a:solidFill>
                <a:srgbClr val="7030A0"/>
              </a:solidFill>
              <a:miter lim="800000"/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Rounded Rectangle 133"/>
            <p:cNvSpPr/>
            <p:nvPr/>
          </p:nvSpPr>
          <p:spPr>
            <a:xfrm>
              <a:off x="9582931" y="3669080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SSH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Rounded Rectangle 134"/>
            <p:cNvSpPr/>
            <p:nvPr/>
          </p:nvSpPr>
          <p:spPr>
            <a:xfrm>
              <a:off x="9582931" y="4062104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REST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9582537" y="4470197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12208651" y="6217239"/>
              <a:ext cx="1221798" cy="341758"/>
            </a:xfrm>
            <a:prstGeom prst="rect">
              <a:avLst/>
            </a:prstGeom>
            <a:ln>
              <a:noFill/>
            </a:ln>
          </p:spPr>
          <p:txBody>
            <a:bodyPr wrap="square" lIns="45643" tIns="22821" rIns="45643" bIns="22821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b="1" dirty="0" smtClean="0">
                  <a:solidFill>
                    <a:schemeClr val="accent2"/>
                  </a:solidFill>
                  <a:latin typeface="Arial"/>
                  <a:cs typeface="Arial"/>
                </a:rPr>
                <a:t>QFX/EX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12295109" y="3129803"/>
              <a:ext cx="1221798" cy="341758"/>
            </a:xfrm>
            <a:prstGeom prst="rect">
              <a:avLst/>
            </a:prstGeom>
            <a:ln>
              <a:noFill/>
            </a:ln>
          </p:spPr>
          <p:txBody>
            <a:bodyPr wrap="square" lIns="45643" tIns="22821" rIns="45643" bIns="22821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b="1" dirty="0" smtClean="0">
                  <a:solidFill>
                    <a:schemeClr val="accent2"/>
                  </a:solidFill>
                  <a:latin typeface="Arial"/>
                  <a:cs typeface="Arial"/>
                </a:rPr>
                <a:t>SRX</a:t>
              </a:r>
            </a:p>
          </p:txBody>
        </p:sp>
        <p:cxnSp>
          <p:nvCxnSpPr>
            <p:cNvPr id="139" name="Straight Arrow Connector 138"/>
            <p:cNvCxnSpPr/>
            <p:nvPr/>
          </p:nvCxnSpPr>
          <p:spPr>
            <a:xfrm flipH="1">
              <a:off x="10923647" y="2830553"/>
              <a:ext cx="1537038" cy="1394420"/>
            </a:xfrm>
            <a:prstGeom prst="straightConnector1">
              <a:avLst/>
            </a:prstGeom>
            <a:ln w="63500">
              <a:solidFill>
                <a:srgbClr val="FFC000"/>
              </a:solidFill>
              <a:miter lim="800000"/>
              <a:headEnd type="oval" w="sm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40" name="Picture 139" descr="mx104.pn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12329867" y="2645877"/>
              <a:ext cx="1164675" cy="450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41" name="Straight Arrow Connector 140"/>
            <p:cNvCxnSpPr/>
            <p:nvPr/>
          </p:nvCxnSpPr>
          <p:spPr>
            <a:xfrm>
              <a:off x="11092159" y="6053284"/>
              <a:ext cx="1084693" cy="29332"/>
            </a:xfrm>
            <a:prstGeom prst="straightConnector1">
              <a:avLst/>
            </a:prstGeom>
            <a:ln w="63500">
              <a:solidFill>
                <a:schemeClr val="accent1"/>
              </a:solidFill>
              <a:miter lim="800000"/>
              <a:headEnd type="none" w="sm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/>
            <p:nvPr/>
          </p:nvCxnSpPr>
          <p:spPr>
            <a:xfrm flipH="1" flipV="1">
              <a:off x="10975256" y="4386972"/>
              <a:ext cx="1544119" cy="1669001"/>
            </a:xfrm>
            <a:prstGeom prst="straightConnector1">
              <a:avLst/>
            </a:prstGeom>
            <a:ln w="63500">
              <a:solidFill>
                <a:srgbClr val="FFC000"/>
              </a:solidFill>
              <a:miter lim="800000"/>
              <a:headEnd type="oval" w="sm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176852" y="5981188"/>
              <a:ext cx="1349437" cy="202855"/>
            </a:xfrm>
            <a:prstGeom prst="rect">
              <a:avLst/>
            </a:prstGeom>
          </p:spPr>
        </p:pic>
      </p:grpSp>
      <p:grpSp>
        <p:nvGrpSpPr>
          <p:cNvPr id="188" name="Group 187"/>
          <p:cNvGrpSpPr/>
          <p:nvPr/>
        </p:nvGrpSpPr>
        <p:grpSpPr>
          <a:xfrm>
            <a:off x="7795998" y="2668051"/>
            <a:ext cx="6269051" cy="3364282"/>
            <a:chOff x="325862" y="1526317"/>
            <a:chExt cx="13626423" cy="6174469"/>
          </a:xfrm>
        </p:grpSpPr>
        <p:sp>
          <p:nvSpPr>
            <p:cNvPr id="189" name="Rectangle 188"/>
            <p:cNvSpPr/>
            <p:nvPr/>
          </p:nvSpPr>
          <p:spPr>
            <a:xfrm>
              <a:off x="325862" y="1526317"/>
              <a:ext cx="13626423" cy="617446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8C8C8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/>
              <a:endParaRPr lang="en-US" sz="800">
                <a:solidFill>
                  <a:schemeClr val="lt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0" name="Rounded Rectangle 189"/>
            <p:cNvSpPr/>
            <p:nvPr/>
          </p:nvSpPr>
          <p:spPr>
            <a:xfrm>
              <a:off x="1029096" y="5191332"/>
              <a:ext cx="4825370" cy="1764922"/>
            </a:xfrm>
            <a:prstGeom prst="roundRect">
              <a:avLst>
                <a:gd name="adj" fmla="val 11905"/>
              </a:avLst>
            </a:prstGeom>
            <a:solidFill>
              <a:schemeClr val="accent6">
                <a:lumMod val="75000"/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Backend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1" name="Rounded Rectangle 190"/>
            <p:cNvSpPr/>
            <p:nvPr/>
          </p:nvSpPr>
          <p:spPr>
            <a:xfrm>
              <a:off x="7026264" y="2046988"/>
              <a:ext cx="4248450" cy="2904651"/>
            </a:xfrm>
            <a:prstGeom prst="roundRect">
              <a:avLst>
                <a:gd name="adj" fmla="val 2133"/>
              </a:avLst>
            </a:prstGeom>
            <a:solidFill>
              <a:srgbClr val="00B050"/>
            </a:solidFill>
            <a:ln cap="flat">
              <a:prstDash val="soli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2" name="Rounded Rectangle 191"/>
            <p:cNvSpPr/>
            <p:nvPr/>
          </p:nvSpPr>
          <p:spPr>
            <a:xfrm>
              <a:off x="7139073" y="3589620"/>
              <a:ext cx="3912975" cy="1270706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Service</a:t>
              </a: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93" name="Straight Arrow Connector 192"/>
            <p:cNvCxnSpPr/>
            <p:nvPr/>
          </p:nvCxnSpPr>
          <p:spPr>
            <a:xfrm flipV="1">
              <a:off x="11102832" y="3049341"/>
              <a:ext cx="1393968" cy="2682051"/>
            </a:xfrm>
            <a:prstGeom prst="straightConnector1">
              <a:avLst/>
            </a:prstGeom>
            <a:ln w="63500">
              <a:solidFill>
                <a:schemeClr val="accent1"/>
              </a:solidFill>
              <a:miter lim="800000"/>
              <a:headEnd type="none" w="sm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Rounded Rectangle 193"/>
            <p:cNvSpPr/>
            <p:nvPr/>
          </p:nvSpPr>
          <p:spPr>
            <a:xfrm>
              <a:off x="821659" y="1810513"/>
              <a:ext cx="10754645" cy="5614416"/>
            </a:xfrm>
            <a:prstGeom prst="roundRect">
              <a:avLst>
                <a:gd name="adj" fmla="val 2133"/>
              </a:avLst>
            </a:prstGeom>
            <a:noFill/>
            <a:ln w="4762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5" name="Rounded Rectangle 194"/>
            <p:cNvSpPr/>
            <p:nvPr/>
          </p:nvSpPr>
          <p:spPr>
            <a:xfrm>
              <a:off x="7122458" y="2164693"/>
              <a:ext cx="3922905" cy="1331720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Source Plugin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6" name="Rounded Rectangle 195"/>
            <p:cNvSpPr/>
            <p:nvPr/>
          </p:nvSpPr>
          <p:spPr>
            <a:xfrm rot="16200000">
              <a:off x="3767754" y="4258235"/>
              <a:ext cx="5266944" cy="737257"/>
            </a:xfrm>
            <a:prstGeom prst="roundRect">
              <a:avLst>
                <a:gd name="adj" fmla="val 11905"/>
              </a:avLst>
            </a:prstGeom>
            <a:solidFill>
              <a:srgbClr val="FFFF00">
                <a:alpha val="40000"/>
              </a:srgb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Message Broker / Bus</a:t>
              </a:r>
            </a:p>
          </p:txBody>
        </p:sp>
        <p:sp>
          <p:nvSpPr>
            <p:cNvPr id="197" name="Rounded Rectangle 196"/>
            <p:cNvSpPr/>
            <p:nvPr/>
          </p:nvSpPr>
          <p:spPr>
            <a:xfrm>
              <a:off x="6977034" y="5113638"/>
              <a:ext cx="4297680" cy="1937957"/>
            </a:xfrm>
            <a:prstGeom prst="roundRect">
              <a:avLst>
                <a:gd name="adj" fmla="val 11905"/>
              </a:avLst>
            </a:prstGeom>
            <a:solidFill>
              <a:srgbClr val="00B0F0">
                <a:alpha val="40000"/>
              </a:srgb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 Plugins</a:t>
              </a:r>
            </a:p>
          </p:txBody>
        </p:sp>
        <p:sp>
          <p:nvSpPr>
            <p:cNvPr id="198" name="Rounded Rectangle 197"/>
            <p:cNvSpPr/>
            <p:nvPr/>
          </p:nvSpPr>
          <p:spPr>
            <a:xfrm>
              <a:off x="1163848" y="5596155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Internal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9" name="Rounded Rectangle 198"/>
            <p:cNvSpPr/>
            <p:nvPr/>
          </p:nvSpPr>
          <p:spPr>
            <a:xfrm>
              <a:off x="1163847" y="6019987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SQL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0" name="Rounded Rectangle 199"/>
            <p:cNvSpPr/>
            <p:nvPr/>
          </p:nvSpPr>
          <p:spPr>
            <a:xfrm>
              <a:off x="996953" y="2046989"/>
              <a:ext cx="4788063" cy="2004705"/>
            </a:xfrm>
            <a:prstGeom prst="roundRect">
              <a:avLst>
                <a:gd name="adj" fmla="val 11905"/>
              </a:avLst>
            </a:prstGeom>
            <a:solidFill>
              <a:schemeClr val="tx2">
                <a:lumMod val="75000"/>
                <a:alpha val="40000"/>
              </a:schemeClr>
            </a:solidFill>
            <a:ln w="38100"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Webserver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1" name="Rounded Rectangle 200"/>
            <p:cNvSpPr/>
            <p:nvPr/>
          </p:nvSpPr>
          <p:spPr>
            <a:xfrm>
              <a:off x="9226454" y="6560565"/>
              <a:ext cx="1303277" cy="333272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Software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2" name="Rounded Rectangle 201"/>
            <p:cNvSpPr/>
            <p:nvPr/>
          </p:nvSpPr>
          <p:spPr>
            <a:xfrm>
              <a:off x="9226459" y="5197050"/>
              <a:ext cx="1814023" cy="389889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Configuration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3" name="Rounded Rectangle 202"/>
            <p:cNvSpPr/>
            <p:nvPr/>
          </p:nvSpPr>
          <p:spPr>
            <a:xfrm>
              <a:off x="9226457" y="5695624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IPAM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4" name="Rounded Rectangle 203"/>
            <p:cNvSpPr/>
            <p:nvPr/>
          </p:nvSpPr>
          <p:spPr>
            <a:xfrm>
              <a:off x="9226456" y="6130396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5" name="Rounded Rectangle 204"/>
            <p:cNvSpPr/>
            <p:nvPr/>
          </p:nvSpPr>
          <p:spPr>
            <a:xfrm>
              <a:off x="3603307" y="5341559"/>
              <a:ext cx="1916218" cy="444059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UI Connector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6" name="Rounded Rectangle 205"/>
            <p:cNvSpPr/>
            <p:nvPr/>
          </p:nvSpPr>
          <p:spPr>
            <a:xfrm>
              <a:off x="7131442" y="5227497"/>
              <a:ext cx="1937848" cy="341772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</a:t>
              </a:r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7" name="Rounded Rectangle 206"/>
            <p:cNvSpPr/>
            <p:nvPr/>
          </p:nvSpPr>
          <p:spPr>
            <a:xfrm>
              <a:off x="3603307" y="5867123"/>
              <a:ext cx="1916218" cy="483960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8" name="Rounded Rectangle 207"/>
            <p:cNvSpPr/>
            <p:nvPr/>
          </p:nvSpPr>
          <p:spPr>
            <a:xfrm>
              <a:off x="1210705" y="2653839"/>
              <a:ext cx="4083504" cy="616911"/>
            </a:xfrm>
            <a:prstGeom prst="roundRect">
              <a:avLst>
                <a:gd name="adj" fmla="val 11905"/>
              </a:avLst>
            </a:prstGeom>
            <a:solidFill>
              <a:schemeClr val="accent1">
                <a:lumMod val="75000"/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Graphical Interface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9" name="Rounded Rectangle 208"/>
            <p:cNvSpPr/>
            <p:nvPr/>
          </p:nvSpPr>
          <p:spPr>
            <a:xfrm>
              <a:off x="2228349" y="3536959"/>
              <a:ext cx="3065860" cy="341772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0" name="Rounded Rectangle 209"/>
            <p:cNvSpPr/>
            <p:nvPr/>
          </p:nvSpPr>
          <p:spPr>
            <a:xfrm>
              <a:off x="1149889" y="6438271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mr-IN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11" name="Straight Arrow Connector 210"/>
            <p:cNvCxnSpPr/>
            <p:nvPr/>
          </p:nvCxnSpPr>
          <p:spPr>
            <a:xfrm>
              <a:off x="5065776" y="3707845"/>
              <a:ext cx="1194728" cy="0"/>
            </a:xfrm>
            <a:prstGeom prst="straightConnector1">
              <a:avLst/>
            </a:prstGeom>
            <a:ln w="50800">
              <a:solidFill>
                <a:srgbClr val="7030A0"/>
              </a:solidFill>
              <a:miter lim="800000"/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 flipH="1" flipV="1">
              <a:off x="8357660" y="3069645"/>
              <a:ext cx="6684" cy="853536"/>
            </a:xfrm>
            <a:prstGeom prst="straightConnector1">
              <a:avLst/>
            </a:prstGeom>
            <a:ln w="50800">
              <a:solidFill>
                <a:schemeClr val="tx1"/>
              </a:solidFill>
              <a:miter lim="800000"/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Rounded Rectangle 212"/>
            <p:cNvSpPr/>
            <p:nvPr/>
          </p:nvSpPr>
          <p:spPr>
            <a:xfrm>
              <a:off x="9632092" y="2274885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OSSH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9619448" y="2677997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TFTP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9614091" y="3104477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DHCP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7204298" y="2539418"/>
              <a:ext cx="1957407" cy="331799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17" name="Straight Arrow Connector 216"/>
            <p:cNvCxnSpPr/>
            <p:nvPr/>
          </p:nvCxnSpPr>
          <p:spPr>
            <a:xfrm>
              <a:off x="5316275" y="6109103"/>
              <a:ext cx="919757" cy="0"/>
            </a:xfrm>
            <a:prstGeom prst="straightConnector1">
              <a:avLst/>
            </a:prstGeom>
            <a:ln w="50800">
              <a:solidFill>
                <a:srgbClr val="7030A0"/>
              </a:solidFill>
              <a:miter lim="800000"/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>
            <a:xfrm flipV="1">
              <a:off x="6517155" y="5391994"/>
              <a:ext cx="687143" cy="6389"/>
            </a:xfrm>
            <a:prstGeom prst="straightConnector1">
              <a:avLst/>
            </a:prstGeom>
            <a:ln w="50800">
              <a:solidFill>
                <a:srgbClr val="7030A0"/>
              </a:solidFill>
              <a:miter lim="800000"/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/>
            <p:nvPr/>
          </p:nvCxnSpPr>
          <p:spPr>
            <a:xfrm flipV="1">
              <a:off x="6604414" y="2708517"/>
              <a:ext cx="687143" cy="6389"/>
            </a:xfrm>
            <a:prstGeom prst="straightConnector1">
              <a:avLst/>
            </a:prstGeom>
            <a:ln w="50800">
              <a:solidFill>
                <a:srgbClr val="7030A0"/>
              </a:solidFill>
              <a:miter lim="800000"/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Rounded Rectangle 219"/>
            <p:cNvSpPr/>
            <p:nvPr/>
          </p:nvSpPr>
          <p:spPr>
            <a:xfrm>
              <a:off x="9582931" y="3669080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SSH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1" name="Rounded Rectangle 220"/>
            <p:cNvSpPr/>
            <p:nvPr/>
          </p:nvSpPr>
          <p:spPr>
            <a:xfrm>
              <a:off x="9582931" y="4062104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REST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2" name="Rounded Rectangle 221"/>
            <p:cNvSpPr/>
            <p:nvPr/>
          </p:nvSpPr>
          <p:spPr>
            <a:xfrm>
              <a:off x="9582537" y="4470197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12208651" y="6217239"/>
              <a:ext cx="1221798" cy="341758"/>
            </a:xfrm>
            <a:prstGeom prst="rect">
              <a:avLst/>
            </a:prstGeom>
            <a:ln>
              <a:noFill/>
            </a:ln>
          </p:spPr>
          <p:txBody>
            <a:bodyPr wrap="square" lIns="45643" tIns="22821" rIns="45643" bIns="22821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b="1" dirty="0" smtClean="0">
                  <a:solidFill>
                    <a:schemeClr val="accent2"/>
                  </a:solidFill>
                  <a:latin typeface="Arial"/>
                  <a:cs typeface="Arial"/>
                </a:rPr>
                <a:t>QFX/EX</a:t>
              </a: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12295109" y="3129803"/>
              <a:ext cx="1221798" cy="341758"/>
            </a:xfrm>
            <a:prstGeom prst="rect">
              <a:avLst/>
            </a:prstGeom>
            <a:ln>
              <a:noFill/>
            </a:ln>
          </p:spPr>
          <p:txBody>
            <a:bodyPr wrap="square" lIns="45643" tIns="22821" rIns="45643" bIns="22821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b="1" dirty="0" smtClean="0">
                  <a:solidFill>
                    <a:schemeClr val="accent2"/>
                  </a:solidFill>
                  <a:latin typeface="Arial"/>
                  <a:cs typeface="Arial"/>
                </a:rPr>
                <a:t>SRX</a:t>
              </a:r>
            </a:p>
          </p:txBody>
        </p:sp>
        <p:cxnSp>
          <p:nvCxnSpPr>
            <p:cNvPr id="225" name="Straight Arrow Connector 224"/>
            <p:cNvCxnSpPr/>
            <p:nvPr/>
          </p:nvCxnSpPr>
          <p:spPr>
            <a:xfrm flipH="1">
              <a:off x="10923647" y="2830553"/>
              <a:ext cx="1537038" cy="1394420"/>
            </a:xfrm>
            <a:prstGeom prst="straightConnector1">
              <a:avLst/>
            </a:prstGeom>
            <a:ln w="63500">
              <a:solidFill>
                <a:srgbClr val="FFC000"/>
              </a:solidFill>
              <a:miter lim="800000"/>
              <a:headEnd type="oval" w="sm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6" name="Picture 225" descr="mx104.pn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12329867" y="2645877"/>
              <a:ext cx="1164675" cy="450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27" name="Straight Arrow Connector 226"/>
            <p:cNvCxnSpPr/>
            <p:nvPr/>
          </p:nvCxnSpPr>
          <p:spPr>
            <a:xfrm>
              <a:off x="11092159" y="6053284"/>
              <a:ext cx="1084693" cy="29332"/>
            </a:xfrm>
            <a:prstGeom prst="straightConnector1">
              <a:avLst/>
            </a:prstGeom>
            <a:ln w="63500">
              <a:solidFill>
                <a:schemeClr val="accent1"/>
              </a:solidFill>
              <a:miter lim="800000"/>
              <a:headEnd type="none" w="sm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 flipH="1" flipV="1">
              <a:off x="10975256" y="4386972"/>
              <a:ext cx="1544119" cy="1669001"/>
            </a:xfrm>
            <a:prstGeom prst="straightConnector1">
              <a:avLst/>
            </a:prstGeom>
            <a:ln w="63500">
              <a:solidFill>
                <a:srgbClr val="FFC000"/>
              </a:solidFill>
              <a:miter lim="800000"/>
              <a:headEnd type="oval" w="sm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9" name="Picture 228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176852" y="5981188"/>
              <a:ext cx="1349437" cy="2028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287969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3" y="4629915"/>
            <a:ext cx="13120706" cy="1634491"/>
          </a:xfrm>
        </p:spPr>
        <p:txBody>
          <a:bodyPr/>
          <a:lstStyle/>
          <a:p>
            <a:r>
              <a:rPr lang="en-US" dirty="0" smtClean="0"/>
              <a:t>Components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3990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Juniper 2014 Template">
  <a:themeElements>
    <a:clrScheme name="Juniper Colors 2014">
      <a:dk1>
        <a:srgbClr val="445E88"/>
      </a:dk1>
      <a:lt1>
        <a:srgbClr val="FFFFFF"/>
      </a:lt1>
      <a:dk2>
        <a:srgbClr val="A8B9C8"/>
      </a:dk2>
      <a:lt2>
        <a:srgbClr val="C8C8C8"/>
      </a:lt2>
      <a:accent1>
        <a:srgbClr val="3EBAF1"/>
      </a:accent1>
      <a:accent2>
        <a:srgbClr val="3C3C3C"/>
      </a:accent2>
      <a:accent3>
        <a:srgbClr val="E76252"/>
      </a:accent3>
      <a:accent4>
        <a:srgbClr val="68AE64"/>
      </a:accent4>
      <a:accent5>
        <a:srgbClr val="3095C2"/>
      </a:accent5>
      <a:accent6>
        <a:srgbClr val="00A3A5"/>
      </a:accent6>
      <a:hlink>
        <a:srgbClr val="0067AB"/>
      </a:hlink>
      <a:folHlink>
        <a:srgbClr val="64646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91425" tIns="45713" rIns="91425" bIns="45713" rtlCol="0" anchor="ctr"/>
      <a:lstStyle>
        <a:defPPr algn="ctr">
          <a:defRPr sz="140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2"/>
          </a:solidFill>
          <a:miter lim="800000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 lIns="45643" tIns="22821" rIns="45643" bIns="22821"/>
      <a:lstStyle>
        <a:defPPr algn="l">
          <a:lnSpc>
            <a:spcPct val="90000"/>
          </a:lnSpc>
          <a:defRPr sz="1400" dirty="0" smtClean="0">
            <a:solidFill>
              <a:schemeClr val="accent2"/>
            </a:solidFill>
            <a:latin typeface="Arial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100082</TotalTime>
  <Words>1780</Words>
  <Application>Microsoft Macintosh PowerPoint</Application>
  <PresentationFormat>Custom</PresentationFormat>
  <Paragraphs>997</Paragraphs>
  <Slides>37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Calibri</vt:lpstr>
      <vt:lpstr>Times New Roman</vt:lpstr>
      <vt:lpstr>Arial</vt:lpstr>
      <vt:lpstr>Juniper 2014 Template</vt:lpstr>
      <vt:lpstr>YAPT Automate provisioning devices</vt:lpstr>
      <vt:lpstr>What YAPT is and isn’t </vt:lpstr>
      <vt:lpstr>YAPT Use cases</vt:lpstr>
      <vt:lpstr>YAPT Use cases</vt:lpstr>
      <vt:lpstr>YAPT Use cases</vt:lpstr>
      <vt:lpstr>YAPT Use cases</vt:lpstr>
      <vt:lpstr>Who’s behind this project and where is it coming from ?</vt:lpstr>
      <vt:lpstr>YAPT Deployment options</vt:lpstr>
      <vt:lpstr>Components</vt:lpstr>
      <vt:lpstr>YAPT - Architecture</vt:lpstr>
      <vt:lpstr>Components – Message Broker</vt:lpstr>
      <vt:lpstr>Message Broker – RabbitMQ</vt:lpstr>
      <vt:lpstr>Components – Graphical Interface</vt:lpstr>
      <vt:lpstr>Web Interface – Bootstrap </vt:lpstr>
      <vt:lpstr>Web Interface – Bootstrap </vt:lpstr>
      <vt:lpstr>Components – Backend</vt:lpstr>
      <vt:lpstr>Backend – Internal / SQL </vt:lpstr>
      <vt:lpstr>Components – Services / Source Plugins</vt:lpstr>
      <vt:lpstr>Services / Source Plugins</vt:lpstr>
      <vt:lpstr>Services / Source Plugins (OSSH)</vt:lpstr>
      <vt:lpstr>Services / Source Plugins (PHS)</vt:lpstr>
      <vt:lpstr>Components – Task Plugins</vt:lpstr>
      <vt:lpstr>Task Plugins</vt:lpstr>
      <vt:lpstr>Task Plugins</vt:lpstr>
      <vt:lpstr>Components – Logging</vt:lpstr>
      <vt:lpstr>Logging</vt:lpstr>
      <vt:lpstr>Interact with YAPT</vt:lpstr>
      <vt:lpstr>Programmatic interfaces</vt:lpstr>
      <vt:lpstr>Programmatic interfaces REST API</vt:lpstr>
      <vt:lpstr>Programmatic interfaces Task Plugin </vt:lpstr>
      <vt:lpstr>Deployment Scenarios</vt:lpstr>
      <vt:lpstr>YAPT Deployment scenarios</vt:lpstr>
      <vt:lpstr>Tested Hardware / Software</vt:lpstr>
      <vt:lpstr>Tested Hardware / Software</vt:lpstr>
      <vt:lpstr>Contribute and Participate</vt:lpstr>
      <vt:lpstr>Projects open to contribution </vt:lpstr>
      <vt:lpstr>Thank You</vt:lpstr>
    </vt:vector>
  </TitlesOfParts>
  <LinksUpToDate>false</LinksUpToDate>
  <SharedDoc>false</SharedDoc>
  <HyperlinkBase/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Juniper Networks Corporate PowerPoint Template</dc:title>
  <dc:subject>PowerPoint Template</dc:subject>
  <dc:creator>Damien Garros</dc:creator>
  <cp:keywords>PPT, PPT template, toolkit, PPT toolkit,  corporate template, corporate PPT template, PowerPoint template, Juniper PPT template</cp:keywords>
  <cp:lastModifiedBy>Christian Klewar</cp:lastModifiedBy>
  <cp:revision>1584</cp:revision>
  <cp:lastPrinted>2013-12-27T18:52:02Z</cp:lastPrinted>
  <dcterms:created xsi:type="dcterms:W3CDTF">2013-11-15T20:57:24Z</dcterms:created>
  <dcterms:modified xsi:type="dcterms:W3CDTF">2017-11-01T09:23:04Z</dcterms:modified>
</cp:coreProperties>
</file>